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96" r:id="rId9"/>
    <p:sldId id="297" r:id="rId10"/>
    <p:sldId id="298" r:id="rId11"/>
    <p:sldId id="273" r:id="rId12"/>
    <p:sldId id="275" r:id="rId13"/>
    <p:sldId id="277" r:id="rId14"/>
    <p:sldId id="304" r:id="rId15"/>
    <p:sldId id="282" r:id="rId16"/>
    <p:sldId id="284" r:id="rId17"/>
    <p:sldId id="301" r:id="rId18"/>
    <p:sldId id="300" r:id="rId19"/>
    <p:sldId id="285" r:id="rId20"/>
    <p:sldId id="287" r:id="rId21"/>
    <p:sldId id="290" r:id="rId22"/>
    <p:sldId id="302" r:id="rId23"/>
    <p:sldId id="292" r:id="rId24"/>
    <p:sldId id="293" r:id="rId25"/>
    <p:sldId id="303" r:id="rId26"/>
    <p:sldId id="307" r:id="rId27"/>
    <p:sldId id="266" r:id="rId28"/>
    <p:sldId id="308" r:id="rId29"/>
    <p:sldId id="299" r:id="rId30"/>
    <p:sldId id="272" r:id="rId31"/>
    <p:sldId id="305" r:id="rId32"/>
    <p:sldId id="306" r:id="rId33"/>
    <p:sldId id="309" r:id="rId34"/>
    <p:sldId id="310" r:id="rId35"/>
    <p:sldId id="311" r:id="rId36"/>
    <p:sldId id="312" r:id="rId37"/>
    <p:sldId id="313" r:id="rId38"/>
    <p:sldId id="314" r:id="rId3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FF00"/>
    <a:srgbClr val="B31B1B"/>
    <a:srgbClr val="811B1B"/>
    <a:srgbClr val="85312F"/>
    <a:srgbClr val="8B00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79" autoAdjust="0"/>
    <p:restoredTop sz="93624" autoAdjust="0"/>
  </p:normalViewPr>
  <p:slideViewPr>
    <p:cSldViewPr>
      <p:cViewPr varScale="1">
        <p:scale>
          <a:sx n="73" d="100"/>
          <a:sy n="73" d="100"/>
        </p:scale>
        <p:origin x="-2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77CA2-ACA9-460F-B889-D5CA1B58035E}" type="datetimeFigureOut">
              <a:rPr lang="en-US" smtClean="0"/>
              <a:pPr/>
              <a:t>3/12/2009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C71A-6C4F-44E5-8A3F-D525052848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B1F647-8311-4220-BA39-BEF3FD3F8847}" type="datetimeFigureOut">
              <a:rPr lang="en-US" smtClean="0"/>
              <a:pPr/>
              <a:t>3/12/2009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B0BEC3E-B870-448C-B41E-DDDFFB4D5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Tuesday 29</a:t>
            </a:r>
            <a:r>
              <a:rPr lang="en-US" sz="11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July Insertion of FPix minus complete</a:t>
            </a:r>
          </a:p>
          <a:p>
            <a:pPr marL="241653" indent="-241653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Thursday 31</a:t>
            </a:r>
            <a:r>
              <a:rPr lang="en-US" sz="11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July FPix positive is in</a:t>
            </a:r>
          </a:p>
          <a:p>
            <a:pPr marL="241653" indent="-241653">
              <a:buAutoNum type="arabicPeriod"/>
            </a:pP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Connected all power cables, fibers and cooling pipes</a:t>
            </a: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Checked cooling pipes for leaks</a:t>
            </a: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Turned on one module at a time to ensure correct mapping of the power cables, control and data fibers, temperature readouts.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a quick checkout? Because</a:t>
            </a:r>
            <a:r>
              <a:rPr lang="en-US" baseline="0" dirty="0" smtClean="0"/>
              <a:t> </a:t>
            </a:r>
            <a:r>
              <a:rPr lang="en-US" dirty="0" smtClean="0"/>
              <a:t>the pixel volume needed to be closed and platform evacuated.</a:t>
            </a:r>
          </a:p>
          <a:p>
            <a:endParaRPr lang="en-US" dirty="0" smtClean="0"/>
          </a:p>
          <a:p>
            <a:r>
              <a:rPr lang="en-US" dirty="0" smtClean="0"/>
              <a:t>The FED Baseline’s RMS value</a:t>
            </a:r>
            <a:r>
              <a:rPr lang="en-US" baseline="0" dirty="0" smtClean="0"/>
              <a:t> was used to detect dirty fibers.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phase 2? Because the BCM needs</a:t>
            </a:r>
            <a:r>
              <a:rPr lang="en-US" baseline="0" dirty="0" smtClean="0"/>
              <a:t> to close on us once we’re done. The </a:t>
            </a:r>
            <a:r>
              <a:rPr lang="en-US" baseline="0" dirty="0" err="1" smtClean="0"/>
              <a:t>beampipe</a:t>
            </a:r>
            <a:r>
              <a:rPr lang="en-US" baseline="0" dirty="0" smtClean="0"/>
              <a:t> supports need </a:t>
            </a:r>
            <a:r>
              <a:rPr lang="en-US" baseline="0" smtClean="0"/>
              <a:t>to 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the </a:t>
            </a:r>
            <a:r>
              <a:rPr lang="en-US" dirty="0" err="1" smtClean="0"/>
              <a:t>BPix</a:t>
            </a:r>
            <a:r>
              <a:rPr lang="en-US" dirty="0" smtClean="0"/>
              <a:t> and </a:t>
            </a:r>
            <a:r>
              <a:rPr lang="en-US" dirty="0" err="1" smtClean="0"/>
              <a:t>FPix</a:t>
            </a:r>
            <a:r>
              <a:rPr lang="en-US" dirty="0" smtClean="0"/>
              <a:t> fit into CMS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and how it fits into the CMS Online Software</a:t>
            </a:r>
            <a:r>
              <a:rPr lang="en-US" baseline="0" dirty="0" smtClean="0"/>
              <a:t>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phase 2? Because the BCM needs</a:t>
            </a:r>
            <a:r>
              <a:rPr lang="en-US" baseline="0" dirty="0" smtClean="0"/>
              <a:t> to close on us once we’re done. The </a:t>
            </a:r>
            <a:r>
              <a:rPr lang="en-US" baseline="0" dirty="0" err="1" smtClean="0"/>
              <a:t>beampipe</a:t>
            </a:r>
            <a:r>
              <a:rPr lang="en-US" baseline="0" dirty="0" smtClean="0"/>
              <a:t> supports need </a:t>
            </a:r>
            <a:r>
              <a:rPr lang="en-US" baseline="0" smtClean="0"/>
              <a:t>to 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BPix</a:t>
            </a:r>
            <a:r>
              <a:rPr lang="en-US" dirty="0" smtClean="0"/>
              <a:t> and </a:t>
            </a:r>
            <a:r>
              <a:rPr lang="en-US" dirty="0" err="1" smtClean="0"/>
              <a:t>FPix</a:t>
            </a:r>
            <a:r>
              <a:rPr lang="en-US" dirty="0" smtClean="0"/>
              <a:t> readout scheme</a:t>
            </a:r>
            <a:r>
              <a:rPr lang="en-US" baseline="0" dirty="0" smtClean="0"/>
              <a:t> showing analog readout scheme that must be digitized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TBM to </a:t>
            </a:r>
            <a:r>
              <a:rPr lang="en-US" dirty="0" err="1" smtClean="0"/>
              <a:t>opto</a:t>
            </a:r>
            <a:r>
              <a:rPr lang="en-US" dirty="0" smtClean="0"/>
              <a:t>-hybrid</a:t>
            </a:r>
            <a:r>
              <a:rPr lang="en-US" baseline="0" dirty="0" smtClean="0"/>
              <a:t> </a:t>
            </a:r>
            <a:r>
              <a:rPr lang="en-US" dirty="0" smtClean="0"/>
              <a:t>sends analog data to FED which digitizes</a:t>
            </a:r>
            <a:r>
              <a:rPr lang="en-US" baseline="0" dirty="0" smtClean="0"/>
              <a:t> it and sends it to the Slink. A crate of FEDs is controlled by a </a:t>
            </a:r>
            <a:r>
              <a:rPr lang="en-US" baseline="0" dirty="0" err="1" smtClean="0"/>
              <a:t>PixelFEDSupervisor</a:t>
            </a:r>
            <a:r>
              <a:rPr lang="en-US" baseline="0" dirty="0" smtClean="0"/>
              <a:t> XDAQ Application. What can the application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BPix</a:t>
            </a:r>
            <a:r>
              <a:rPr lang="en-US" dirty="0" smtClean="0"/>
              <a:t> and </a:t>
            </a:r>
            <a:r>
              <a:rPr lang="en-US" dirty="0" err="1" smtClean="0"/>
              <a:t>FPix</a:t>
            </a:r>
            <a:r>
              <a:rPr lang="en-US" baseline="0" dirty="0" smtClean="0"/>
              <a:t> programming chain. The </a:t>
            </a:r>
            <a:r>
              <a:rPr lang="en-US" baseline="0" dirty="0" err="1" smtClean="0"/>
              <a:t>PixelTKFECSupervisor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PixelFECSupervisor</a:t>
            </a:r>
            <a:r>
              <a:rPr lang="en-US" baseline="0" dirty="0" smtClean="0"/>
              <a:t> XDAQ applications are used to program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Entire Pixel Online Software structure</a:t>
            </a:r>
            <a:r>
              <a:rPr lang="en-US" baseline="0" dirty="0" smtClean="0"/>
              <a:t> in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Tuesday 29</a:t>
            </a:r>
            <a:r>
              <a:rPr lang="en-US" sz="11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July Insertion of FPix minus complete</a:t>
            </a:r>
          </a:p>
          <a:p>
            <a:pPr marL="241653" indent="-241653"/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Thursday 31</a:t>
            </a:r>
            <a:r>
              <a:rPr lang="en-US" sz="11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July FPix positive is in</a:t>
            </a:r>
          </a:p>
          <a:p>
            <a:pPr marL="241653" indent="-241653">
              <a:buAutoNum type="arabicPeriod"/>
            </a:pP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Connected all power cables, fibers and cooling pipes</a:t>
            </a: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Checked cooling pipes for leaks</a:t>
            </a:r>
          </a:p>
          <a:p>
            <a:pPr marL="241653" indent="-241653">
              <a:buAutoNum type="arabicPeriod"/>
            </a:pP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Turned on one module at a time to ensure correct mapping of the power cables, control and data fibers, temperature readouts.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BEC3E-B870-448C-B41E-DDDFFB4D55F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4FE1E-127C-44B6-AC64-EA72173AE1DD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B7E0-44B3-419A-8D67-0D6758C843E4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2CC6-11E1-4976-A4DC-1E59FA3A6EF6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5C8E-0669-481C-8111-5FBEF5508D23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A731-8EF3-41E0-973C-A1FF2D971025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18C9F-8E09-4D79-B155-D6463D69AF07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9A12B-D5EE-41CC-9B78-0B7B51B97547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CC27-3719-44E5-A77B-2E44DA0EB8BF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1289-F7AB-4304-A28B-96CD328B230F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CAC88-D523-4470-BE83-E6FB60AFE625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95A3-6E23-4BC6-A3FD-58BE143E3698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A1BB6-D859-4B7B-AB25-436694FD2BE5}" type="datetime1">
              <a:rPr lang="en-US" smtClean="0"/>
              <a:pPr/>
              <a:t>3/12/2009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4572000" cy="51816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Status and Performance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the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CMS Pixel Detector</a:t>
            </a:r>
          </a:p>
          <a:p>
            <a:pPr algn="ctr"/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Souvik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Das</a:t>
            </a:r>
          </a:p>
          <a:p>
            <a:pPr algn="ctr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Cornell University</a:t>
            </a:r>
          </a:p>
          <a:p>
            <a:pPr algn="ctr"/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on behalf of the CMS Pixels team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0"/>
            <a:ext cx="4572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019800"/>
            <a:ext cx="4572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12 March 2009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Souvik Das\My Documents\CMS\My Presentations\lepp\web\LEPP_3line_re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75" y="0"/>
            <a:ext cx="3095625" cy="838200"/>
          </a:xfrm>
          <a:prstGeom prst="rect">
            <a:avLst/>
          </a:prstGeom>
          <a:noFill/>
        </p:spPr>
      </p:pic>
      <p:pic>
        <p:nvPicPr>
          <p:cNvPr id="1027" name="Picture 3" descr="C:\Documents and Settings\Souvik Das\My Documents\CMS\My Presentations\CMS-Colo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38199" cy="8381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8200" y="1813679"/>
            <a:ext cx="434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ontents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Pixel Detector Hardware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Pixel Data Acquisition Software</a:t>
            </a:r>
          </a:p>
          <a:p>
            <a:pPr lvl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Installation &amp; Quick Checkout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Commissioning – some Calibrations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Cosmic Data Taking</a:t>
            </a:r>
          </a:p>
          <a:p>
            <a:pPr lvl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Pixel Noise and Thresholds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Charge Collection Data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Results of Alignment with Cosmic Rays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Quick Checkout of the Barrel Pixels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929348"/>
            <a:ext cx="6400800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was lowered into the cavern on 23 July 2008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Installed cooling, power cables, optical fiber connections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Quick Checkout using  standalone software developed at PSI was used to quickly check communication with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The following were tested: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Clock and trigger distribution.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Front end programmability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Quality of readout Signals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Bias connections.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Done by 29 July 2008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given the green light for installation</a:t>
            </a:r>
          </a:p>
        </p:txBody>
      </p:sp>
      <p:cxnSp>
        <p:nvCxnSpPr>
          <p:cNvPr id="7" name="Straight Connector 6"/>
          <p:cNvCxnSpPr>
            <a:stCxn id="16" idx="2"/>
          </p:cNvCxnSpPr>
          <p:nvPr/>
        </p:nvCxnSpPr>
        <p:spPr>
          <a:xfrm rot="5400000">
            <a:off x="512177" y="4703177"/>
            <a:ext cx="1414046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6" idx="0"/>
          </p:cNvCxnSpPr>
          <p:nvPr/>
        </p:nvCxnSpPr>
        <p:spPr>
          <a:xfrm rot="5400000" flipH="1" flipV="1">
            <a:off x="457200" y="2895600"/>
            <a:ext cx="1524000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" y="2057400"/>
            <a:ext cx="11430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2000" y="5486400"/>
            <a:ext cx="12192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000" y="3657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 week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Inserting the Forward Pixels into CMS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2268837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6480" y="1905000"/>
            <a:ext cx="347472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819400"/>
            <a:ext cx="327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" y="466111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The FPix being slid in with the BPix in place.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562838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Synchronous insertion of the inner and outer half-cylinders.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2098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itchFamily="18" charset="0"/>
              </a:rPr>
              <a:t>Cabling and cooling after insertion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Viola, Monsieur!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elebration_2.jp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0" y="838200"/>
            <a:ext cx="9144000" cy="6036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Quick Checkout of the Forward Pixels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600200"/>
            <a:ext cx="7010400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services connected by 31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July 2008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Quick Checkout using Pixel Data Acquisition Software one Half Cylinder at a time: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Ensure correct mapping of the data fibers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Appropriate change of drawn current on configuring the Readout Chips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Stable baseline of the TBM analog signal  (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FEDBaselineCalibration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Some panels required cleaning of the optical fiber. Baselines stabilized.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CMS Pixel Detector closed on 7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August 2008</a:t>
            </a:r>
          </a:p>
        </p:txBody>
      </p:sp>
      <p:pic>
        <p:nvPicPr>
          <p:cNvPr id="4" name="Picture 3" descr="FIFO1Signal_3_37_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786018"/>
            <a:ext cx="4419600" cy="1319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powerPartition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14400"/>
            <a:ext cx="2590800" cy="1431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Connector 9"/>
          <p:cNvCxnSpPr>
            <a:stCxn id="14" idx="2"/>
          </p:cNvCxnSpPr>
          <p:nvPr/>
        </p:nvCxnSpPr>
        <p:spPr>
          <a:xfrm rot="5400000">
            <a:off x="-21223" y="4855577"/>
            <a:ext cx="1871246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4" idx="0"/>
          </p:cNvCxnSpPr>
          <p:nvPr/>
        </p:nvCxnSpPr>
        <p:spPr>
          <a:xfrm rot="5400000" flipH="1" flipV="1">
            <a:off x="152400" y="2819400"/>
            <a:ext cx="1524000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" y="1979612"/>
            <a:ext cx="10668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5867400"/>
            <a:ext cx="10668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3581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 week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0600" y="1143000"/>
            <a:ext cx="4191000" cy="230832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Address Levels Calibration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the FED to decode the analog output of the TBM, it must know the address level thresholds.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Address level peaks may get smeared out when: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FED samples the signal at the wrong time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baseline is jittery due to unclean optical fibers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Address Levels Calibration during Second Commissioning Phase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725323"/>
            <a:ext cx="6324600" cy="29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9200" y="34290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analog signal from the TBM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382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Alive Scan during Second Commissioning Phase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79718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8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8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Documents and Settings\Souvik Das\My Documents\CMS\My Presentations\CUCMS2September2008\Run_54581\FPix_BmO_D1_BLD10_PNL1_c4L2x3_PixelAliv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324401"/>
            <a:ext cx="5160295" cy="40001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4400" y="1105201"/>
            <a:ext cx="7315200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Pixel Alive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Inject charge repeatedly into each pixel and see how often they respond.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Build up an efficiency map and identify defective pixels.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3600271"/>
            <a:ext cx="1828800" cy="107721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Dead Pixels</a:t>
            </a: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0.010%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0.015%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S-Curve Calibration during Second Commissioning Phase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903982"/>
            <a:ext cx="7315200" cy="107721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S-Curve Calibration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charge injected into each pixel for calibration, governed by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is varied.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efficiency of pixel response against the change in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gives us an S-Curve</a:t>
            </a:r>
          </a:p>
        </p:txBody>
      </p:sp>
      <p:pic>
        <p:nvPicPr>
          <p:cNvPr id="9" name="Picture 4" descr="C:\Documents and Settings\Souvik Das\My Documents\CMS\My Presentations\CUCMS2September2008\Run_53736\c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5950" y="2057400"/>
            <a:ext cx="5353050" cy="360045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2304255" y="3848100"/>
            <a:ext cx="2972594" cy="794"/>
          </a:xfrm>
          <a:prstGeom prst="line">
            <a:avLst/>
          </a:prstGeom>
          <a:ln w="0" cap="rnd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686446" y="3847703"/>
            <a:ext cx="2971800" cy="794"/>
          </a:xfrm>
          <a:prstGeom prst="line">
            <a:avLst/>
          </a:prstGeom>
          <a:ln w="0" cap="rnd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05400" y="5353050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650771" y="3717295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Efficiency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9349" y="3856482"/>
            <a:ext cx="1600200" cy="1588"/>
          </a:xfrm>
          <a:prstGeom prst="line">
            <a:avLst/>
          </a:prstGeom>
          <a:ln w="0" cap="rnd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180208" y="4628354"/>
            <a:ext cx="1600200" cy="1592"/>
          </a:xfrm>
          <a:prstGeom prst="line">
            <a:avLst/>
          </a:prstGeom>
          <a:ln w="0" cap="rnd">
            <a:solidFill>
              <a:srgbClr val="00B0F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3521705" y="2381250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width</a:t>
            </a:r>
            <a:endParaRPr lang="en-US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0" y="5353050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mean</a:t>
            </a:r>
            <a:endParaRPr lang="en-US" sz="11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5715000"/>
            <a:ext cx="7315200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corresponding to 50% efficiency is the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threshold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response.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width of the turn-on region is a measure of the pixel’s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noise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One unit of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roughly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65 electrons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72000" y="1219200"/>
            <a:ext cx="3657600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Threshold distribution for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trimmed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Forward Pixels.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corresponds to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2870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1219200"/>
            <a:ext cx="3657600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Threshold distribution for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un-trimmed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Barrel Pixels.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corresponds to ~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3690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Thresholds from S-Curves during Second Commissioning Phase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1600" y="5410200"/>
            <a:ext cx="6400800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Threshold well below the minimum ionizing particle ~22,000 e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36108"/>
            <a:ext cx="3505200" cy="237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5939" y="1447800"/>
            <a:ext cx="348793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72000" y="1447800"/>
            <a:ext cx="3657600" cy="4770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Noise distribution for the Forward Pixels.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corresponds to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85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1447801"/>
            <a:ext cx="3657600" cy="47705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Noise distribution for the Barrel Pixels.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corresponds to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141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Noise from S-Curves during Second Commissioning Phase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5528846"/>
            <a:ext cx="6781800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Level of noise does not significantly degrade response of the detector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2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40909"/>
            <a:ext cx="3505199" cy="23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740908"/>
            <a:ext cx="3505200" cy="237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of the Second Phase of Commissioning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143000"/>
            <a:ext cx="7162800" cy="52322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Physical access to the Pixel Detector lost on the 7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August 2008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260 ROCs are not performing. 6% of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out of action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(135 ROCs shorted digital voltage, 101 ROCs lost bias voltage, 24 ROCs have low signal)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100 ROCs are not performing. 0.87% of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out of action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Of the remaining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pixels, 0.015% are dead and masked out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Of the remaining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pixels, 0.010% are dead and masked out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0.0005% of the pixels are masked out as noisy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integration between DAQ and DCS required for semi-automatic power-up was tested and established as conventional procedure.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participated in a mid-week global run on the 13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 14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August 2008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roughly time-aligned with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cosmics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BPix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functioned as one detector under CMS Run Control between18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– 25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August 2008 (CRUZET 4)</a:t>
            </a:r>
          </a:p>
        </p:txBody>
      </p:sp>
      <p:cxnSp>
        <p:nvCxnSpPr>
          <p:cNvPr id="5" name="Straight Connector 4"/>
          <p:cNvCxnSpPr>
            <a:stCxn id="10" idx="2"/>
          </p:cNvCxnSpPr>
          <p:nvPr/>
        </p:nvCxnSpPr>
        <p:spPr>
          <a:xfrm rot="5400000">
            <a:off x="-85755" y="3922782"/>
            <a:ext cx="1847910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0" idx="0"/>
          </p:cNvCxnSpPr>
          <p:nvPr/>
        </p:nvCxnSpPr>
        <p:spPr>
          <a:xfrm rot="5400000" flipH="1" flipV="1">
            <a:off x="190500" y="2012573"/>
            <a:ext cx="1295400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1288673"/>
            <a:ext cx="11430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4922937"/>
            <a:ext cx="10668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2660273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 week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" y="5911949"/>
            <a:ext cx="1066800" cy="1588"/>
          </a:xfrm>
          <a:prstGeom prst="line">
            <a:avLst/>
          </a:prstGeom>
          <a:ln w="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723900" y="5113437"/>
            <a:ext cx="228600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86197" y="5685334"/>
            <a:ext cx="304006" cy="1588"/>
          </a:xfrm>
          <a:prstGeom prst="line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5227737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 days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3705225" cy="23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91000"/>
            <a:ext cx="1242060" cy="2133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" y="905256"/>
            <a:ext cx="47625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Pixel Detector in the Compact Muon Solenoid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endCxn id="58371" idx="1"/>
          </p:cNvCxnSpPr>
          <p:nvPr/>
        </p:nvCxnSpPr>
        <p:spPr>
          <a:xfrm rot="5400000">
            <a:off x="129551" y="3021967"/>
            <a:ext cx="2955677" cy="1995577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2319787" y="3005587"/>
            <a:ext cx="1772728" cy="902898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28800" y="5765470"/>
            <a:ext cx="1692234" cy="635331"/>
          </a:xfrm>
          <a:prstGeom prst="straightConnector1">
            <a:avLst/>
          </a:prstGeom>
          <a:ln w="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363384">
            <a:off x="2552056" y="5819420"/>
            <a:ext cx="795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53 cm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277471" y="5634318"/>
            <a:ext cx="3059205" cy="1143000"/>
          </a:xfrm>
          <a:prstGeom prst="straightConnector1">
            <a:avLst/>
          </a:prstGeom>
          <a:ln w="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0363384">
            <a:off x="2697732" y="6065956"/>
            <a:ext cx="795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93 cm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65248" y="5510784"/>
            <a:ext cx="2435352" cy="737616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584704" y="4572000"/>
            <a:ext cx="2596896" cy="865632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8" idx="1"/>
          </p:cNvCxnSpPr>
          <p:nvPr/>
        </p:nvCxnSpPr>
        <p:spPr>
          <a:xfrm flipV="1">
            <a:off x="3886200" y="3632158"/>
            <a:ext cx="2057400" cy="1168442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7522" idx="1"/>
          </p:cNvCxnSpPr>
          <p:nvPr/>
        </p:nvCxnSpPr>
        <p:spPr>
          <a:xfrm rot="5400000" flipH="1" flipV="1">
            <a:off x="3508344" y="2441544"/>
            <a:ext cx="2203513" cy="1752600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926973"/>
            <a:ext cx="3003677" cy="257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Straight Arrow Connector 37"/>
          <p:cNvCxnSpPr/>
          <p:nvPr/>
        </p:nvCxnSpPr>
        <p:spPr>
          <a:xfrm flipV="1">
            <a:off x="5105400" y="5791200"/>
            <a:ext cx="914400" cy="533400"/>
          </a:xfrm>
          <a:prstGeom prst="straightConnector1">
            <a:avLst/>
          </a:prstGeom>
          <a:ln w="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9776136">
            <a:off x="5422658" y="5976013"/>
            <a:ext cx="795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65 mm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43600" y="3505200"/>
            <a:ext cx="2362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Panels of the Forward Pixel Detector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19600" y="6400800"/>
            <a:ext cx="167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Modules of the Barrel Pixel Detector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20457530">
            <a:off x="1498711" y="4658015"/>
            <a:ext cx="243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CMS Pixel Detector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48400" y="3962400"/>
            <a:ext cx="2819400" cy="246221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+mj-lt"/>
                <a:cs typeface="Times New Roman" pitchFamily="18" charset="0"/>
              </a:rPr>
              <a:t>Forward Pixel Detector (</a:t>
            </a:r>
            <a:r>
              <a:rPr lang="en-US" sz="1400" b="1" dirty="0" err="1" smtClean="0">
                <a:latin typeface="+mj-lt"/>
                <a:cs typeface="Times New Roman" pitchFamily="18" charset="0"/>
              </a:rPr>
              <a:t>FPix</a:t>
            </a:r>
            <a:r>
              <a:rPr lang="en-US" sz="1400" dirty="0" smtClean="0">
                <a:latin typeface="+mj-lt"/>
                <a:cs typeface="Times New Roman" pitchFamily="18" charset="0"/>
              </a:rPr>
              <a:t>) has  two disks on each side at 34.5 cm and 46.5 cm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err="1" smtClean="0">
                <a:latin typeface="+mj-lt"/>
                <a:cs typeface="Times New Roman" pitchFamily="18" charset="0"/>
              </a:rPr>
              <a:t>FPix</a:t>
            </a:r>
            <a:r>
              <a:rPr lang="en-US" sz="1400" dirty="0" smtClean="0">
                <a:latin typeface="+mj-lt"/>
                <a:cs typeface="Times New Roman" pitchFamily="18" charset="0"/>
              </a:rPr>
              <a:t> has 672 modules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+mj-lt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+mj-lt"/>
                <a:cs typeface="Times New Roman" pitchFamily="18" charset="0"/>
              </a:rPr>
              <a:t>Barrel Pixel Detector (</a:t>
            </a:r>
            <a:r>
              <a:rPr lang="en-US" sz="1400" b="1" dirty="0" err="1" smtClean="0">
                <a:latin typeface="+mj-lt"/>
                <a:cs typeface="Times New Roman" pitchFamily="18" charset="0"/>
              </a:rPr>
              <a:t>BPix</a:t>
            </a:r>
            <a:r>
              <a:rPr lang="en-US" sz="1400" dirty="0" smtClean="0">
                <a:latin typeface="+mj-lt"/>
                <a:cs typeface="Times New Roman" pitchFamily="18" charset="0"/>
              </a:rPr>
              <a:t>) has 3 layers of radii 4.3 cm, 7.2 cm and 11.0 cm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err="1" smtClean="0">
                <a:latin typeface="+mj-lt"/>
                <a:cs typeface="Times New Roman" pitchFamily="18" charset="0"/>
              </a:rPr>
              <a:t>BPix</a:t>
            </a:r>
            <a:r>
              <a:rPr lang="en-US" sz="1400" dirty="0" smtClean="0">
                <a:latin typeface="+mj-lt"/>
                <a:cs typeface="Times New Roman" pitchFamily="18" charset="0"/>
              </a:rPr>
              <a:t> has 768 modules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+mj-lt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+mj-lt"/>
                <a:cs typeface="Times New Roman" pitchFamily="18" charset="0"/>
              </a:rPr>
              <a:t>Total of  ~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15,840 Readout Chips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Time Alignment in the Third Phase of Commissioning &amp; Global Run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14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2514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4038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57600" y="856357"/>
            <a:ext cx="182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Final Stage of</a:t>
            </a:r>
          </a:p>
          <a:p>
            <a:pPr marL="342900" indent="-342900"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Time Alignment in</a:t>
            </a:r>
          </a:p>
          <a:p>
            <a:pPr marL="342900" indent="-342900"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FPix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with</a:t>
            </a:r>
          </a:p>
          <a:p>
            <a:pPr marL="342900" indent="-342900"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Cosmics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/>
              <a:buChar char="ß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Misaligned </a:t>
            </a:r>
          </a:p>
          <a:p>
            <a:pPr marL="342900" indent="-342900"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(No Tracks)</a:t>
            </a:r>
          </a:p>
          <a:p>
            <a:pPr marL="342900" indent="-342900">
              <a:buFont typeface="Wingdings"/>
              <a:buChar char="ß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/>
              <a:buChar char="ß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/>
              <a:buChar char="ß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/>
              <a:buChar char="ß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/>
              <a:buChar char="ß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Aligned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</a:p>
          <a:p>
            <a:pPr marL="342900" indent="-342900" algn="ctr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(Tracks!)</a:t>
            </a:r>
          </a:p>
          <a:p>
            <a:pPr marL="342900" indent="-342900" algn="r"/>
            <a:endParaRPr lang="en-US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 algn="r"/>
            <a:endParaRPr lang="en-US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 algn="r"/>
            <a:endParaRPr lang="en-US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 algn="r"/>
            <a:endParaRPr lang="en-US" sz="1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>
              <a:buFont typeface="Wingdings"/>
              <a:buChar char="ß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Misaligned</a:t>
            </a:r>
          </a:p>
          <a:p>
            <a:pPr marL="342900" indent="-342900" algn="ctr"/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(No Tracks)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4437" y="5638800"/>
            <a:ext cx="301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Hot pixels at the edge of a module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Muon goes through CMS at Cosmic Run at Zero Tesla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Gain Calibration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3276600"/>
            <a:ext cx="3581400" cy="2800767"/>
          </a:xfrm>
          <a:prstGeom prst="rect">
            <a:avLst/>
          </a:prstGeom>
          <a:solidFill>
            <a:srgbClr val="99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Linear fit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between the Pulse Height read out by the FED and the charge in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units or electrons it represents.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Mean of slope = 3.6 (DAC/ADC)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Offset = 55 ADC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Used for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calculating charge deposited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 clusters (position average)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10025"/>
            <a:ext cx="23812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4038600"/>
            <a:ext cx="23622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066800"/>
            <a:ext cx="4267200" cy="29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2819400" y="3810000"/>
            <a:ext cx="1752600" cy="228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609600" y="1905000"/>
            <a:ext cx="2057400" cy="990600"/>
          </a:xfrm>
          <a:prstGeom prst="line">
            <a:avLst/>
          </a:prstGeom>
          <a:ln w="190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14600" y="2209800"/>
            <a:ext cx="1371600" cy="381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57800" y="1155918"/>
            <a:ext cx="3581400" cy="18158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Gain Calibration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charge injected into each pixel for calibration, governed by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is varied.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pulse height in ADC counts plotted against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VCal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gives us the Gain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Charge Collection with Cosmic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Muons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343085"/>
            <a:ext cx="4114800" cy="45243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CRAFT (Cosmic Run at Four Tesla) at 3.8 T took about 370 million events.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80,000 tracks recorded through the Pixel Detector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Cluster charge normalized to 285 </a:t>
            </a:r>
            <a:r>
              <a:rPr lang="el-GR" sz="1600" i="1" dirty="0" smtClean="0">
                <a:latin typeface="Verdana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 gives a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Landau distribution with peak at ~ 22,000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sel_list_ev_Cosmics_Commissioning08-v1_RA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3213100" cy="230992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</p:pic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2334" y="1828800"/>
            <a:ext cx="4801666" cy="345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5400000">
            <a:off x="4724797" y="3581003"/>
            <a:ext cx="2590006" cy="1588"/>
          </a:xfrm>
          <a:prstGeom prst="line">
            <a:avLst/>
          </a:prstGeom>
          <a:ln w="0" cap="rnd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0" y="5410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Barrel Pixels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 Quality after Alignment with Cosmic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Muons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90600"/>
            <a:ext cx="4114800" cy="181588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CRUZET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Alignment with Cosmic Run at Zero Tesla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= Alignment with Cosmic Runs at Four (3.8) Tesla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Residual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= Distance between expected hit and reconstructed hit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DMR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Distribution of Median of Residuals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06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85740"/>
            <a:ext cx="4876800" cy="397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257800" y="5334000"/>
            <a:ext cx="2667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Barrel Pixels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x-residuals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Design Resolution of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DMR RMS is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66195"/>
            <a:ext cx="7620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CMS Pixel Detector was installed successfully within a very tight schedule (days!)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Commissioned in two weeks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Participated in Cosmic Run at Zero Tesla (CRUZET 4) as one detector.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Participated in Cosmic Run at Four Tesla (CRAFT 3.8 T) as one detector. Data collected is being used for performance studies and alignment.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6% of the Forward Pixel Detector is damaged. It is being taken out and repaired over the 2008-2009 winter shutdown.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Should be optimally ready for data taking in Spring 2009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297180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Backup Slides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Control and Readout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1342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48000" y="53340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066800" y="53340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TKFEC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953000" y="53340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TTC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934200" y="51816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FED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53340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FED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Online Software within the Run Control Framework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37338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914400" y="54864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TKFEC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895600" y="54864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800600" y="54864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TTC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629400" y="54864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FED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886200" y="2438400"/>
            <a:ext cx="1371600" cy="609600"/>
          </a:xfrm>
          <a:prstGeom prst="rect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Pixel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Function Manager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6200" y="1219200"/>
            <a:ext cx="1371600" cy="609600"/>
          </a:xfrm>
          <a:prstGeom prst="rect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Level Zero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Function Manager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7" name="Curved Connector 16"/>
          <p:cNvCxnSpPr>
            <a:stCxn id="5" idx="0"/>
            <a:endCxn id="4" idx="2"/>
          </p:cNvCxnSpPr>
          <p:nvPr/>
        </p:nvCxnSpPr>
        <p:spPr>
          <a:xfrm rot="5400000" flipH="1" flipV="1">
            <a:off x="2514600" y="3429000"/>
            <a:ext cx="1143000" cy="29718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3" idx="0"/>
            <a:endCxn id="4" idx="2"/>
          </p:cNvCxnSpPr>
          <p:nvPr/>
        </p:nvCxnSpPr>
        <p:spPr>
          <a:xfrm rot="5400000" flipH="1" flipV="1">
            <a:off x="2667000" y="3429000"/>
            <a:ext cx="990600" cy="28194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6" idx="0"/>
            <a:endCxn id="4" idx="2"/>
          </p:cNvCxnSpPr>
          <p:nvPr/>
        </p:nvCxnSpPr>
        <p:spPr>
          <a:xfrm rot="5400000" flipH="1" flipV="1">
            <a:off x="3505200" y="4419600"/>
            <a:ext cx="1143000" cy="9906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4" idx="0"/>
            <a:endCxn id="4" idx="2"/>
          </p:cNvCxnSpPr>
          <p:nvPr/>
        </p:nvCxnSpPr>
        <p:spPr>
          <a:xfrm rot="5400000" flipH="1" flipV="1">
            <a:off x="3657600" y="4419600"/>
            <a:ext cx="990600" cy="8382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2" idx="0"/>
            <a:endCxn id="4" idx="2"/>
          </p:cNvCxnSpPr>
          <p:nvPr/>
        </p:nvCxnSpPr>
        <p:spPr>
          <a:xfrm rot="16200000" flipV="1">
            <a:off x="4610100" y="4305300"/>
            <a:ext cx="990600" cy="10668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7" idx="0"/>
            <a:endCxn id="4" idx="2"/>
          </p:cNvCxnSpPr>
          <p:nvPr/>
        </p:nvCxnSpPr>
        <p:spPr>
          <a:xfrm rot="16200000" flipV="1">
            <a:off x="4457700" y="4457700"/>
            <a:ext cx="1143000" cy="9144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8" idx="0"/>
            <a:endCxn id="4" idx="2"/>
          </p:cNvCxnSpPr>
          <p:nvPr/>
        </p:nvCxnSpPr>
        <p:spPr>
          <a:xfrm rot="16200000" flipV="1">
            <a:off x="5372100" y="3543300"/>
            <a:ext cx="1143000" cy="27432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0" idx="0"/>
            <a:endCxn id="4" idx="2"/>
          </p:cNvCxnSpPr>
          <p:nvPr/>
        </p:nvCxnSpPr>
        <p:spPr>
          <a:xfrm rot="16200000" flipV="1">
            <a:off x="5524500" y="3390900"/>
            <a:ext cx="990600" cy="28956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stCxn id="11" idx="0"/>
            <a:endCxn id="4" idx="2"/>
          </p:cNvCxnSpPr>
          <p:nvPr/>
        </p:nvCxnSpPr>
        <p:spPr>
          <a:xfrm rot="16200000" flipV="1">
            <a:off x="5676900" y="3238500"/>
            <a:ext cx="838200" cy="30480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4" idx="0"/>
            <a:endCxn id="15" idx="2"/>
          </p:cNvCxnSpPr>
          <p:nvPr/>
        </p:nvCxnSpPr>
        <p:spPr>
          <a:xfrm rot="5400000" flipH="1" flipV="1">
            <a:off x="4229100" y="3390900"/>
            <a:ext cx="685800" cy="1588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15" idx="0"/>
            <a:endCxn id="16" idx="2"/>
          </p:cNvCxnSpPr>
          <p:nvPr/>
        </p:nvCxnSpPr>
        <p:spPr>
          <a:xfrm rot="5400000" flipH="1" flipV="1">
            <a:off x="4267200" y="2133600"/>
            <a:ext cx="609600" cy="1588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owchart: Direct Access Storage 49"/>
          <p:cNvSpPr/>
          <p:nvPr/>
        </p:nvSpPr>
        <p:spPr>
          <a:xfrm>
            <a:off x="533400" y="3657600"/>
            <a:ext cx="2362200" cy="762000"/>
          </a:xfrm>
          <a:prstGeom prst="flowChartMagneticDrum">
            <a:avLst/>
          </a:prstGeom>
          <a:solidFill>
            <a:srgbClr val="00B05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Configuration </a:t>
            </a:r>
          </a:p>
          <a:p>
            <a:pPr algn="ctr"/>
            <a:r>
              <a:rPr lang="en-US" sz="1400" dirty="0" smtClean="0"/>
              <a:t>Database</a:t>
            </a:r>
            <a:endParaRPr lang="en-US" sz="1400" dirty="0"/>
          </a:p>
        </p:txBody>
      </p:sp>
      <p:sp>
        <p:nvSpPr>
          <p:cNvPr id="51" name="Flowchart: Direct Access Storage 50"/>
          <p:cNvSpPr/>
          <p:nvPr/>
        </p:nvSpPr>
        <p:spPr>
          <a:xfrm>
            <a:off x="457200" y="1752600"/>
            <a:ext cx="2362200" cy="762000"/>
          </a:xfrm>
          <a:prstGeom prst="flowChartMagneticDrum">
            <a:avLst/>
          </a:prstGeom>
          <a:solidFill>
            <a:schemeClr val="tx2">
              <a:lumMod val="40000"/>
              <a:lumOff val="6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Resource Service</a:t>
            </a:r>
          </a:p>
          <a:p>
            <a:pPr algn="ctr"/>
            <a:r>
              <a:rPr lang="en-US" sz="1400" dirty="0" smtClean="0"/>
              <a:t>Database</a:t>
            </a:r>
            <a:endParaRPr lang="en-US" sz="1400" dirty="0"/>
          </a:p>
        </p:txBody>
      </p:sp>
      <p:cxnSp>
        <p:nvCxnSpPr>
          <p:cNvPr id="53" name="Curved Connector 52"/>
          <p:cNvCxnSpPr>
            <a:stCxn id="50" idx="4"/>
            <a:endCxn id="4" idx="1"/>
          </p:cNvCxnSpPr>
          <p:nvPr/>
        </p:nvCxnSpPr>
        <p:spPr>
          <a:xfrm>
            <a:off x="2895600" y="4038600"/>
            <a:ext cx="99060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51" idx="4"/>
            <a:endCxn id="15" idx="1"/>
          </p:cNvCxnSpPr>
          <p:nvPr/>
        </p:nvCxnSpPr>
        <p:spPr>
          <a:xfrm>
            <a:off x="2819400" y="2133600"/>
            <a:ext cx="1066800" cy="6096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51" idx="4"/>
            <a:endCxn id="16" idx="1"/>
          </p:cNvCxnSpPr>
          <p:nvPr/>
        </p:nvCxnSpPr>
        <p:spPr>
          <a:xfrm flipV="1">
            <a:off x="2819400" y="1524000"/>
            <a:ext cx="1066800" cy="609600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715000" y="1219200"/>
            <a:ext cx="3200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Level Zero Function Manager is the CMS Shifter’s GUI. It learns from the Resource Service DB to instantiate a Pixel Function Manager.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Pixel Function Manager reads from Resource Service to instantiate </a:t>
            </a:r>
            <a:r>
              <a:rPr lang="en-US" sz="1600" dirty="0" err="1" smtClean="0"/>
              <a:t>PixelSupervisor</a:t>
            </a:r>
            <a:r>
              <a:rPr lang="en-US" sz="1600" dirty="0" smtClean="0"/>
              <a:t> and other XDAQ applications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err="1" smtClean="0"/>
              <a:t>PixelSupervisor</a:t>
            </a:r>
            <a:r>
              <a:rPr lang="en-US" sz="1600" dirty="0" smtClean="0"/>
              <a:t> retrieves from Pixel Configuration Database the hardware settings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94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Finite State Machine Structure of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PixelSupervisor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1279525"/>
            <a:ext cx="12192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Initial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800" y="2422525"/>
            <a:ext cx="14478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Configuring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43000" y="3184525"/>
            <a:ext cx="12192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Halted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0" y="3184525"/>
            <a:ext cx="14478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Configured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0" y="3184525"/>
            <a:ext cx="12192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Running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696200" y="3184525"/>
            <a:ext cx="12192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Paused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1" name="Curved Connector 52"/>
          <p:cNvCxnSpPr>
            <a:stCxn id="4" idx="4"/>
            <a:endCxn id="6" idx="2"/>
          </p:cNvCxnSpPr>
          <p:nvPr/>
        </p:nvCxnSpPr>
        <p:spPr>
          <a:xfrm rot="16200000" flipH="1">
            <a:off x="209550" y="2593975"/>
            <a:ext cx="1562100" cy="3048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52"/>
          <p:cNvCxnSpPr>
            <a:stCxn id="6" idx="7"/>
            <a:endCxn id="5" idx="2"/>
          </p:cNvCxnSpPr>
          <p:nvPr/>
        </p:nvCxnSpPr>
        <p:spPr>
          <a:xfrm rot="5400000" flipH="1" flipV="1">
            <a:off x="2127460" y="2821618"/>
            <a:ext cx="519533" cy="40714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52"/>
          <p:cNvCxnSpPr>
            <a:stCxn id="6" idx="1"/>
            <a:endCxn id="6" idx="0"/>
          </p:cNvCxnSpPr>
          <p:nvPr/>
        </p:nvCxnSpPr>
        <p:spPr>
          <a:xfrm rot="5400000" flipH="1" flipV="1">
            <a:off x="1486858" y="3019216"/>
            <a:ext cx="100433" cy="431052"/>
          </a:xfrm>
          <a:prstGeom prst="curvedConnector3">
            <a:avLst>
              <a:gd name="adj1" fmla="val 11730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52"/>
          <p:cNvCxnSpPr>
            <a:stCxn id="5" idx="6"/>
            <a:endCxn id="8" idx="1"/>
          </p:cNvCxnSpPr>
          <p:nvPr/>
        </p:nvCxnSpPr>
        <p:spPr>
          <a:xfrm>
            <a:off x="4038600" y="2765425"/>
            <a:ext cx="440626" cy="519533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52"/>
          <p:cNvCxnSpPr>
            <a:stCxn id="8" idx="7"/>
            <a:endCxn id="9" idx="1"/>
          </p:cNvCxnSpPr>
          <p:nvPr/>
        </p:nvCxnSpPr>
        <p:spPr>
          <a:xfrm rot="5400000" flipH="1" flipV="1">
            <a:off x="5888761" y="2899171"/>
            <a:ext cx="1588" cy="771574"/>
          </a:xfrm>
          <a:prstGeom prst="curvedConnector3">
            <a:avLst>
              <a:gd name="adj1" fmla="val 207199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52"/>
          <p:cNvCxnSpPr>
            <a:stCxn id="9" idx="7"/>
            <a:endCxn id="10" idx="1"/>
          </p:cNvCxnSpPr>
          <p:nvPr/>
        </p:nvCxnSpPr>
        <p:spPr>
          <a:xfrm rot="5400000" flipH="1" flipV="1">
            <a:off x="7505700" y="2915910"/>
            <a:ext cx="1588" cy="738096"/>
          </a:xfrm>
          <a:prstGeom prst="curvedConnector3">
            <a:avLst>
              <a:gd name="adj1" fmla="val 207199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52"/>
          <p:cNvCxnSpPr>
            <a:stCxn id="10" idx="3"/>
            <a:endCxn id="9" idx="5"/>
          </p:cNvCxnSpPr>
          <p:nvPr/>
        </p:nvCxnSpPr>
        <p:spPr>
          <a:xfrm rot="5400000">
            <a:off x="7505700" y="3400844"/>
            <a:ext cx="1588" cy="738096"/>
          </a:xfrm>
          <a:prstGeom prst="curvedConnector3">
            <a:avLst>
              <a:gd name="adj1" fmla="val 207199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52"/>
          <p:cNvCxnSpPr>
            <a:stCxn id="9" idx="3"/>
            <a:endCxn id="8" idx="5"/>
          </p:cNvCxnSpPr>
          <p:nvPr/>
        </p:nvCxnSpPr>
        <p:spPr>
          <a:xfrm rot="5400000">
            <a:off x="5888761" y="3384105"/>
            <a:ext cx="1588" cy="771574"/>
          </a:xfrm>
          <a:prstGeom prst="curvedConnector3">
            <a:avLst>
              <a:gd name="adj1" fmla="val 207199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52"/>
          <p:cNvCxnSpPr>
            <a:stCxn id="8" idx="3"/>
            <a:endCxn id="6" idx="5"/>
          </p:cNvCxnSpPr>
          <p:nvPr/>
        </p:nvCxnSpPr>
        <p:spPr>
          <a:xfrm rot="5400000">
            <a:off x="3331439" y="2622105"/>
            <a:ext cx="1588" cy="2295574"/>
          </a:xfrm>
          <a:prstGeom prst="curvedConnector3">
            <a:avLst>
              <a:gd name="adj1" fmla="val 207199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52"/>
          <p:cNvCxnSpPr>
            <a:stCxn id="10" idx="4"/>
            <a:endCxn id="8" idx="4"/>
          </p:cNvCxnSpPr>
          <p:nvPr/>
        </p:nvCxnSpPr>
        <p:spPr>
          <a:xfrm rot="5400000">
            <a:off x="6648450" y="2212975"/>
            <a:ext cx="1588" cy="3314700"/>
          </a:xfrm>
          <a:prstGeom prst="curvedConnector3">
            <a:avLst>
              <a:gd name="adj1" fmla="val 4565417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2"/>
          <p:cNvCxnSpPr>
            <a:stCxn id="10" idx="5"/>
            <a:endCxn id="6" idx="4"/>
          </p:cNvCxnSpPr>
          <p:nvPr/>
        </p:nvCxnSpPr>
        <p:spPr>
          <a:xfrm rot="5400000">
            <a:off x="5194510" y="327982"/>
            <a:ext cx="100433" cy="6984252"/>
          </a:xfrm>
          <a:prstGeom prst="curvedConnector3">
            <a:avLst>
              <a:gd name="adj1" fmla="val 17713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457200" y="5089525"/>
            <a:ext cx="1219200" cy="685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Test Mode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3" name="Curved Connector 52"/>
          <p:cNvCxnSpPr>
            <a:stCxn id="6" idx="3"/>
            <a:endCxn id="62" idx="1"/>
          </p:cNvCxnSpPr>
          <p:nvPr/>
        </p:nvCxnSpPr>
        <p:spPr>
          <a:xfrm rot="5400000">
            <a:off x="268615" y="4137025"/>
            <a:ext cx="1420066" cy="6858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52"/>
          <p:cNvCxnSpPr>
            <a:stCxn id="62" idx="3"/>
            <a:endCxn id="62" idx="5"/>
          </p:cNvCxnSpPr>
          <p:nvPr/>
        </p:nvCxnSpPr>
        <p:spPr>
          <a:xfrm rot="16200000" flipH="1">
            <a:off x="1066800" y="5243840"/>
            <a:ext cx="1588" cy="862104"/>
          </a:xfrm>
          <a:prstGeom prst="curvedConnector3">
            <a:avLst>
              <a:gd name="adj1" fmla="val 3470416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52"/>
          <p:cNvCxnSpPr>
            <a:stCxn id="62" idx="7"/>
            <a:endCxn id="6" idx="4"/>
          </p:cNvCxnSpPr>
          <p:nvPr/>
        </p:nvCxnSpPr>
        <p:spPr>
          <a:xfrm rot="5400000" flipH="1" flipV="1">
            <a:off x="965410" y="4402768"/>
            <a:ext cx="1319633" cy="25474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52400" y="25265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Initialize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09800" y="29837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Configure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38800" y="27551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Start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239000" y="272732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Pause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62800" y="38219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Resume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77000" y="43553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Stop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953000" y="531812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Halt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48000" y="387032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Halt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38800" y="38219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Stop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Curved Connector 52"/>
          <p:cNvCxnSpPr>
            <a:stCxn id="9" idx="4"/>
            <a:endCxn id="6" idx="4"/>
          </p:cNvCxnSpPr>
          <p:nvPr/>
        </p:nvCxnSpPr>
        <p:spPr>
          <a:xfrm rot="5400000">
            <a:off x="4229100" y="1393825"/>
            <a:ext cx="1588" cy="4953000"/>
          </a:xfrm>
          <a:prstGeom prst="curvedConnector3">
            <a:avLst>
              <a:gd name="adj1" fmla="val 514123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886200" y="4431526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Halt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914401"/>
            <a:ext cx="3200400" cy="187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Pixel Sensor and the Read Out Chip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01952" y="1133856"/>
            <a:ext cx="1280160" cy="670560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31264" y="2109216"/>
            <a:ext cx="1450848" cy="243841"/>
          </a:xfrm>
          <a:prstGeom prst="straightConnector1">
            <a:avLst/>
          </a:prstGeom>
          <a:ln w="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5321" y="1418655"/>
            <a:ext cx="4717041" cy="498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9925" y="1068897"/>
            <a:ext cx="1679172" cy="13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92024" y="3465255"/>
            <a:ext cx="3998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ReadOut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Chip (ROC) bump bonded sensor pixels.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52 × 80 = 4160 pixels per ROC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15,840 ROCs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66 million pixels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Automatic zero-suppression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Each pixel has a programmable threshold (adjusting this is called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trimming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Lowering the Forward Pixels into the Cavern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914400"/>
            <a:ext cx="3962401" cy="263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914399"/>
            <a:ext cx="3929063" cy="26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234" y="3886200"/>
            <a:ext cx="4224604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810000"/>
            <a:ext cx="38623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ight Arrow 21"/>
          <p:cNvSpPr/>
          <p:nvPr/>
        </p:nvSpPr>
        <p:spPr>
          <a:xfrm>
            <a:off x="4191000" y="21336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858000" y="3581400"/>
            <a:ext cx="609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4114800" y="5029200"/>
            <a:ext cx="533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Commissioning Phase II – S-Curve Calibration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5257800"/>
            <a:ext cx="82296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An S-Curve Showing the Broken High Voltage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Wirebond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BmI_D1_PNL2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had been noted through inspection to have a broken high-voltage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wirebond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Souvik Das\My Documents\CMS\My Presentations\CUCMS2September2008\Run_53736\Screenshot537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47270"/>
            <a:ext cx="5343525" cy="350093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371600"/>
            <a:ext cx="3228248" cy="295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Cosmics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CRUZET 4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81175" y="1219200"/>
            <a:ext cx="5534025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 Quality after Rough Alignment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an_dmr_PXB_C4_CosmicT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295400"/>
            <a:ext cx="4813300" cy="46672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2228433"/>
            <a:ext cx="4114800" cy="255454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Barrel Pixels aligned at module level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Unaligned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is the nominal geometry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CRAFT-HIP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CRAFT-MP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are two alignment algorithms applied to the CRAFT data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Significant narrowing of track residuals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0600" y="1143000"/>
            <a:ext cx="4191000" cy="230832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Address Levels Calibration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the FED to decode the analog output of the TBM, it must know the address level thresholds.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Address level peaks may get smeared out when: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FED samples the signal at the wrong time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baseline is jittery due to unclean optical fibers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Commissioning Phase II – Address Levels Calibration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725323"/>
            <a:ext cx="6324600" cy="29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67" y="990600"/>
            <a:ext cx="471273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0" y="33528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analog signal from the TBM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Charge Collection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343085"/>
            <a:ext cx="4114800" cy="452431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CRAFT (Cosmic Run at Four Tesla) at 3.8 T took about 370 million events.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80,000 tracks recorded through the Pixel Detector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Cluster charge normalized to 285 </a:t>
            </a:r>
            <a:r>
              <a:rPr lang="el-GR" sz="1600" i="1" dirty="0" smtClean="0">
                <a:latin typeface="Verdana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 gives a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Landau distribution with peak at ~ 22,000 e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sel_list_ev_Cosmics_Commissioning08-v1_RA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3213100" cy="230992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</p:pic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2334" y="1828800"/>
            <a:ext cx="4801666" cy="345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5400000">
            <a:off x="4724797" y="3581003"/>
            <a:ext cx="2590006" cy="1588"/>
          </a:xfrm>
          <a:prstGeom prst="line">
            <a:avLst/>
          </a:prstGeom>
          <a:ln w="0" cap="rnd">
            <a:solidFill>
              <a:srgbClr val="00B0F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96000" y="5410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Barrel Pixels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 Quality after Alignment with Cosmic Rays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90600"/>
            <a:ext cx="4114800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CRUZET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Alignment with Cosmic Run at Zero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= Alignment with Cosmic Runs at Four (3.8)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4419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3849"/>
            <a:ext cx="4572000" cy="44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486400" y="5757446"/>
            <a:ext cx="2514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Barrel Pixels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y-residuals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 Quality after Alignment with Cosmic Rays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90600"/>
            <a:ext cx="4114800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CRUZET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Alignment with Cosmic Run at Zero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= Alignment with Cosmic Runs at Four (3.8)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44958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49947"/>
            <a:ext cx="4648200" cy="450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486400" y="5757446"/>
            <a:ext cx="2514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Forward Pixels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x-residuals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 Quality after Alignment with Cosmic Rays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90600"/>
            <a:ext cx="4114800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CRUZET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Alignment with Cosmic Run at Zero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CRAFT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= Alignment with Cosmic Runs at Four (3.8)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Teslas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47800"/>
            <a:ext cx="4495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3849"/>
            <a:ext cx="4572000" cy="44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486400" y="5757446"/>
            <a:ext cx="2514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Forward Pixels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y-residuals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14400"/>
            <a:ext cx="4876800" cy="183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Forward and Barrel Pixel Analog Readout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81000" y="1871472"/>
            <a:ext cx="1975104" cy="292608"/>
          </a:xfrm>
          <a:prstGeom prst="straightConnector1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2624328" y="1908048"/>
            <a:ext cx="1877568" cy="316992"/>
          </a:xfrm>
          <a:prstGeom prst="straightConnector1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5384" y="1444752"/>
            <a:ext cx="1950720" cy="304800"/>
          </a:xfrm>
          <a:prstGeom prst="straightConnector1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60904" y="1371600"/>
            <a:ext cx="1953429" cy="341376"/>
          </a:xfrm>
          <a:prstGeom prst="straightConnector1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2907663" flipV="1">
            <a:off x="393192" y="1822705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/>
          <p:cNvSpPr/>
          <p:nvPr/>
        </p:nvSpPr>
        <p:spPr>
          <a:xfrm rot="2907663" flipV="1">
            <a:off x="1033272" y="1817387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2907663" flipV="1">
            <a:off x="1636776" y="1823483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2907663" flipV="1">
            <a:off x="2203705" y="1817387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2907663" flipV="1">
            <a:off x="2782824" y="1823483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2907663" flipV="1">
            <a:off x="3325369" y="1828801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2907663" flipV="1">
            <a:off x="3911753" y="1834897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/>
          <p:cNvSpPr/>
          <p:nvPr/>
        </p:nvSpPr>
        <p:spPr>
          <a:xfrm rot="13433618" flipV="1">
            <a:off x="3898392" y="1110251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 rot="13433618" flipV="1">
            <a:off x="3282696" y="1116347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rot="13433618" flipV="1">
            <a:off x="2691384" y="1110251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3433618" flipV="1">
            <a:off x="2116860" y="1126235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3433618" flipV="1">
            <a:off x="1592328" y="1124247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13433618" flipV="1">
            <a:off x="1038106" y="1122259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3433618" flipV="1">
            <a:off x="394814" y="1120271"/>
            <a:ext cx="646176" cy="731520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33400" y="1371600"/>
            <a:ext cx="3810000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2209800"/>
            <a:ext cx="3818467" cy="1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496093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 flipH="1" flipV="1">
            <a:off x="1027905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 flipH="1" flipV="1">
            <a:off x="1562893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2170905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704305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3239293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3771104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4304505" y="22471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43060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3847305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32392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27058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2170905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15628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960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1029493" y="1332707"/>
            <a:ext cx="76202" cy="1588"/>
          </a:xfrm>
          <a:prstGeom prst="line">
            <a:avLst/>
          </a:prstGeom>
          <a:ln w="317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5400000">
            <a:off x="2324894" y="1561306"/>
            <a:ext cx="381000" cy="1588"/>
          </a:xfrm>
          <a:prstGeom prst="straightConnector1">
            <a:avLst/>
          </a:prstGeom>
          <a:ln w="3175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5400000" flipH="1" flipV="1">
            <a:off x="2361406" y="2057400"/>
            <a:ext cx="304800" cy="1588"/>
          </a:xfrm>
          <a:prstGeom prst="straightConnector1">
            <a:avLst/>
          </a:prstGeom>
          <a:ln w="3175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60419" idx="3"/>
          </p:cNvCxnSpPr>
          <p:nvPr/>
        </p:nvCxnSpPr>
        <p:spPr>
          <a:xfrm>
            <a:off x="2590800" y="1829594"/>
            <a:ext cx="2362200" cy="3270"/>
          </a:xfrm>
          <a:prstGeom prst="straightConnector1">
            <a:avLst/>
          </a:prstGeom>
          <a:ln w="63500" cap="sq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/>
          <p:cNvCxnSpPr>
            <a:stCxn id="60419" idx="3"/>
            <a:endCxn id="101378" idx="1"/>
          </p:cNvCxnSpPr>
          <p:nvPr/>
        </p:nvCxnSpPr>
        <p:spPr>
          <a:xfrm>
            <a:off x="4953000" y="1832864"/>
            <a:ext cx="304800" cy="491236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9906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" name="TextBox 131"/>
          <p:cNvSpPr txBox="1"/>
          <p:nvPr/>
        </p:nvSpPr>
        <p:spPr>
          <a:xfrm>
            <a:off x="4038600" y="3617655"/>
            <a:ext cx="472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On receiving a L1 trigger, the Token Bit Manager (TBM) initiates a Chinese-whisper of “token bits” that instruct each ROC to send its hit data to the TBM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signal from the TBM is electrical and analog. It encodes the ROC #, row and column and charge deposit of each pixel hit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electrical signal from the TBM is converted to optical by the Analog-Optical Hybrid (AOH)</a:t>
            </a: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971800"/>
            <a:ext cx="270792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" name="Arc 133"/>
          <p:cNvSpPr/>
          <p:nvPr/>
        </p:nvSpPr>
        <p:spPr>
          <a:xfrm rot="7807877" flipV="1">
            <a:off x="945119" y="4171532"/>
            <a:ext cx="467922" cy="454823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c 135"/>
          <p:cNvSpPr/>
          <p:nvPr/>
        </p:nvSpPr>
        <p:spPr>
          <a:xfrm rot="7807877" flipV="1">
            <a:off x="1005109" y="4857332"/>
            <a:ext cx="467922" cy="454823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Arc 136"/>
          <p:cNvSpPr/>
          <p:nvPr/>
        </p:nvSpPr>
        <p:spPr>
          <a:xfrm rot="7807877" flipV="1">
            <a:off x="1157509" y="5466932"/>
            <a:ext cx="467922" cy="454823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 rot="10800000">
            <a:off x="1828800" y="4343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0800000">
            <a:off x="1600200" y="4343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0800000">
            <a:off x="1447800" y="4343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0800000">
            <a:off x="1295400" y="4343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1066800" y="4343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143000" y="44958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371600" y="4495800"/>
            <a:ext cx="1524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1524000" y="4495800"/>
            <a:ext cx="1524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676400" y="4495800"/>
            <a:ext cx="1524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143000" y="5180012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1371600" y="5180012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600200" y="5180012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10800000">
            <a:off x="1524000" y="49530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0800000">
            <a:off x="1371600" y="49530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0800000">
            <a:off x="1219200" y="49530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0800000">
            <a:off x="1066800" y="51054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10800000">
            <a:off x="1295400" y="56388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295400" y="57912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524000" y="5791200"/>
            <a:ext cx="228600" cy="1588"/>
          </a:xfrm>
          <a:prstGeom prst="line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Arc 168"/>
          <p:cNvSpPr/>
          <p:nvPr/>
        </p:nvSpPr>
        <p:spPr>
          <a:xfrm rot="3055954">
            <a:off x="1273758" y="4341615"/>
            <a:ext cx="709269" cy="674621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Arc 169"/>
          <p:cNvSpPr/>
          <p:nvPr/>
        </p:nvSpPr>
        <p:spPr>
          <a:xfrm rot="3055954">
            <a:off x="1197558" y="5103615"/>
            <a:ext cx="709269" cy="674621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Arc 171"/>
          <p:cNvSpPr/>
          <p:nvPr/>
        </p:nvSpPr>
        <p:spPr>
          <a:xfrm rot="19536593" flipV="1">
            <a:off x="64419" y="4051893"/>
            <a:ext cx="2289837" cy="2015981"/>
          </a:xfrm>
          <a:prstGeom prst="arc">
            <a:avLst/>
          </a:prstGeom>
          <a:ln w="31750" cap="rnd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Curved Connector 106"/>
          <p:cNvCxnSpPr>
            <a:endCxn id="101378" idx="1"/>
          </p:cNvCxnSpPr>
          <p:nvPr/>
        </p:nvCxnSpPr>
        <p:spPr>
          <a:xfrm flipV="1">
            <a:off x="2133600" y="2324100"/>
            <a:ext cx="3124200" cy="2019300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895600" y="6248400"/>
            <a:ext cx="601980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  <a:cs typeface="Times New Roman" pitchFamily="18" charset="0"/>
              </a:rPr>
              <a:t>Poster of J. C. </a:t>
            </a:r>
            <a:r>
              <a:rPr lang="en-US" sz="1400" b="1" dirty="0" err="1" smtClean="0">
                <a:latin typeface="+mj-lt"/>
                <a:cs typeface="Times New Roman" pitchFamily="18" charset="0"/>
              </a:rPr>
              <a:t>Yun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 “Readout System of the CMS Pixel Detector” for details.</a:t>
            </a:r>
            <a:endParaRPr lang="en-US" sz="1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438400"/>
            <a:ext cx="2857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Digitization of Analog Readout with the Front End Driver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urved Connector 6"/>
          <p:cNvCxnSpPr>
            <a:stCxn id="6" idx="3"/>
            <a:endCxn id="12" idx="1"/>
          </p:cNvCxnSpPr>
          <p:nvPr/>
        </p:nvCxnSpPr>
        <p:spPr>
          <a:xfrm flipV="1">
            <a:off x="3886200" y="3128963"/>
            <a:ext cx="381000" cy="261937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2857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828800"/>
            <a:ext cx="2857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ube 16"/>
          <p:cNvSpPr/>
          <p:nvPr/>
        </p:nvSpPr>
        <p:spPr>
          <a:xfrm>
            <a:off x="4343400" y="990600"/>
            <a:ext cx="3124200" cy="685800"/>
          </a:xfrm>
          <a:prstGeom prst="cube">
            <a:avLst>
              <a:gd name="adj" fmla="val 21190"/>
            </a:avLst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PixelFEDSupervisor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lowchart: Direct Access Storage 19"/>
          <p:cNvSpPr/>
          <p:nvPr/>
        </p:nvSpPr>
        <p:spPr>
          <a:xfrm>
            <a:off x="8458200" y="2209800"/>
            <a:ext cx="609600" cy="2438400"/>
          </a:xfrm>
          <a:prstGeom prst="flowChartMagneticDrum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DAQ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Curved Connector 20"/>
          <p:cNvCxnSpPr>
            <a:stCxn id="11" idx="3"/>
            <a:endCxn id="20" idx="1"/>
          </p:cNvCxnSpPr>
          <p:nvPr/>
        </p:nvCxnSpPr>
        <p:spPr>
          <a:xfrm flipV="1">
            <a:off x="7429500" y="3429000"/>
            <a:ext cx="1028700" cy="4763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12" idx="3"/>
            <a:endCxn id="20" idx="1"/>
          </p:cNvCxnSpPr>
          <p:nvPr/>
        </p:nvCxnSpPr>
        <p:spPr>
          <a:xfrm>
            <a:off x="7124700" y="3128963"/>
            <a:ext cx="1333500" cy="300037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61442" idx="3"/>
            <a:endCxn id="20" idx="1"/>
          </p:cNvCxnSpPr>
          <p:nvPr/>
        </p:nvCxnSpPr>
        <p:spPr>
          <a:xfrm flipV="1">
            <a:off x="7658100" y="3429000"/>
            <a:ext cx="800100" cy="309563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2400" y="51054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Pixel Front End Driver (FED) digitizes analog signals given the level thresholds for decoding.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One crate of FED boards is controlled by one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PixelFEDSupervisor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application. 40 FEDs in Pixels.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FEDs send digitized data down S-Link cables to the Data Acquisition System (DAQ).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FED data may also be read out via VME by the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PixelFEDSupervisor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75" y="1447800"/>
            <a:ext cx="28670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562100"/>
            <a:ext cx="28670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Barrel and Forward Pixel Programming Chain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06272"/>
            <a:ext cx="4876800" cy="183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609600" y="1514284"/>
            <a:ext cx="3810000" cy="1588"/>
          </a:xfrm>
          <a:prstGeom prst="line">
            <a:avLst/>
          </a:prstGeom>
          <a:ln w="317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9600" y="2123884"/>
            <a:ext cx="3810000" cy="1588"/>
          </a:xfrm>
          <a:prstGeom prst="line">
            <a:avLst/>
          </a:prstGeom>
          <a:ln w="317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400697" y="1630569"/>
            <a:ext cx="227806" cy="1588"/>
          </a:xfrm>
          <a:prstGeom prst="line">
            <a:avLst/>
          </a:prstGeom>
          <a:ln w="317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399903" y="2010775"/>
            <a:ext cx="227806" cy="1588"/>
          </a:xfrm>
          <a:prstGeom prst="line">
            <a:avLst/>
          </a:prstGeom>
          <a:ln w="317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326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10660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1599405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21328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26662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32758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38092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4342606" y="1439672"/>
            <a:ext cx="153194" cy="794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343797" y="2202069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7349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2015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6681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1347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5251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9917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34591" y="2200481"/>
            <a:ext cx="151606" cy="1588"/>
          </a:xfrm>
          <a:prstGeom prst="line">
            <a:avLst/>
          </a:prstGeom>
          <a:ln w="31750" cap="rnd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" idx="3"/>
          </p:cNvCxnSpPr>
          <p:nvPr/>
        </p:nvCxnSpPr>
        <p:spPr>
          <a:xfrm flipH="1" flipV="1">
            <a:off x="2514600" y="1820672"/>
            <a:ext cx="2438400" cy="4064"/>
          </a:xfrm>
          <a:prstGeom prst="straightConnector1">
            <a:avLst/>
          </a:prstGeom>
          <a:ln w="63500" cap="sq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676400"/>
            <a:ext cx="28670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0" name="Curved Connector 39"/>
          <p:cNvCxnSpPr>
            <a:stCxn id="4" idx="3"/>
            <a:endCxn id="95233" idx="1"/>
          </p:cNvCxnSpPr>
          <p:nvPr/>
        </p:nvCxnSpPr>
        <p:spPr>
          <a:xfrm>
            <a:off x="4953000" y="1824736"/>
            <a:ext cx="533400" cy="1509014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124200" y="4800600"/>
            <a:ext cx="571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Control signals consist of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Clock &amp; L1 Trigger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 Commands for programming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Using I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 commands we can program various DACs on each ROC, set trim bits on each pixel and inject charges for calibration purposes.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971800"/>
            <a:ext cx="270792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Curved Connector 42"/>
          <p:cNvCxnSpPr>
            <a:endCxn id="95233" idx="1"/>
          </p:cNvCxnSpPr>
          <p:nvPr/>
        </p:nvCxnSpPr>
        <p:spPr>
          <a:xfrm flipV="1">
            <a:off x="1981200" y="3333750"/>
            <a:ext cx="3505200" cy="1771650"/>
          </a:xfrm>
          <a:prstGeom prst="curvedConnector3">
            <a:avLst>
              <a:gd name="adj1" fmla="val 50000"/>
            </a:avLst>
          </a:prstGeom>
          <a:ln w="63500" cap="rnd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be 35"/>
          <p:cNvSpPr/>
          <p:nvPr/>
        </p:nvSpPr>
        <p:spPr>
          <a:xfrm>
            <a:off x="5486400" y="914400"/>
            <a:ext cx="3124200" cy="685800"/>
          </a:xfrm>
          <a:prstGeom prst="cube">
            <a:avLst>
              <a:gd name="adj" fmla="val 21190"/>
            </a:avLst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PixelFECSupervisor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5600" y="6550223"/>
            <a:ext cx="601980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  <a:cs typeface="Times New Roman" pitchFamily="18" charset="0"/>
              </a:rPr>
              <a:t>Poster of J. C. </a:t>
            </a:r>
            <a:r>
              <a:rPr lang="en-US" sz="1400" b="1" dirty="0" err="1" smtClean="0">
                <a:latin typeface="+mj-lt"/>
                <a:cs typeface="Times New Roman" pitchFamily="18" charset="0"/>
              </a:rPr>
              <a:t>Yun</a:t>
            </a:r>
            <a:r>
              <a:rPr lang="en-US" sz="1400" b="1" dirty="0" smtClean="0">
                <a:latin typeface="+mj-lt"/>
                <a:cs typeface="Times New Roman" pitchFamily="18" charset="0"/>
              </a:rPr>
              <a:t> “Readout System of the CMS Pixel Detector” for details.</a:t>
            </a:r>
            <a:endParaRPr lang="en-US" sz="1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Curved Connector 146"/>
          <p:cNvCxnSpPr>
            <a:stCxn id="33" idx="0"/>
            <a:endCxn id="49" idx="2"/>
          </p:cNvCxnSpPr>
          <p:nvPr/>
        </p:nvCxnSpPr>
        <p:spPr>
          <a:xfrm rot="16200000" flipV="1">
            <a:off x="2400300" y="952500"/>
            <a:ext cx="2590800" cy="4800600"/>
          </a:xfrm>
          <a:prstGeom prst="curvedConnector3">
            <a:avLst>
              <a:gd name="adj1" fmla="val 8479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52"/>
          <p:cNvCxnSpPr>
            <a:stCxn id="34" idx="3"/>
            <a:endCxn id="50" idx="0"/>
          </p:cNvCxnSpPr>
          <p:nvPr/>
        </p:nvCxnSpPr>
        <p:spPr>
          <a:xfrm flipV="1">
            <a:off x="6324600" y="1905000"/>
            <a:ext cx="1447800" cy="37338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52"/>
          <p:cNvCxnSpPr>
            <a:stCxn id="29" idx="3"/>
            <a:endCxn id="50" idx="0"/>
          </p:cNvCxnSpPr>
          <p:nvPr/>
        </p:nvCxnSpPr>
        <p:spPr>
          <a:xfrm flipV="1">
            <a:off x="6096000" y="1905000"/>
            <a:ext cx="1676400" cy="37338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52"/>
          <p:cNvCxnSpPr>
            <a:stCxn id="23" idx="5"/>
            <a:endCxn id="15" idx="3"/>
          </p:cNvCxnSpPr>
          <p:nvPr/>
        </p:nvCxnSpPr>
        <p:spPr>
          <a:xfrm rot="5400000">
            <a:off x="2514600" y="5067300"/>
            <a:ext cx="457200" cy="762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52"/>
          <p:cNvCxnSpPr>
            <a:stCxn id="20" idx="5"/>
            <a:endCxn id="15" idx="3"/>
          </p:cNvCxnSpPr>
          <p:nvPr/>
        </p:nvCxnSpPr>
        <p:spPr>
          <a:xfrm rot="16200000" flipH="1">
            <a:off x="2400300" y="5029200"/>
            <a:ext cx="457200" cy="1524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52"/>
          <p:cNvCxnSpPr>
            <a:stCxn id="36" idx="5"/>
            <a:endCxn id="15" idx="2"/>
          </p:cNvCxnSpPr>
          <p:nvPr/>
        </p:nvCxnSpPr>
        <p:spPr>
          <a:xfrm rot="16200000" flipH="1">
            <a:off x="1257300" y="4495800"/>
            <a:ext cx="647700" cy="140970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Pixel Data Acquisition Software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828800" y="6096000"/>
            <a:ext cx="457200" cy="533400"/>
          </a:xfrm>
          <a:prstGeom prst="flowChartConnector">
            <a:avLst/>
          </a:prstGeom>
          <a:solidFill>
            <a:srgbClr val="811B1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1905000" y="6096000"/>
            <a:ext cx="457200" cy="533400"/>
          </a:xfrm>
          <a:prstGeom prst="flowChartConnector">
            <a:avLst/>
          </a:prstGeom>
          <a:solidFill>
            <a:srgbClr val="811B1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irect Access Storage 11"/>
          <p:cNvSpPr/>
          <p:nvPr/>
        </p:nvSpPr>
        <p:spPr>
          <a:xfrm>
            <a:off x="2057400" y="6096000"/>
            <a:ext cx="1600200" cy="533400"/>
          </a:xfrm>
          <a:prstGeom prst="flowChartMagneticDrum">
            <a:avLst/>
          </a:prstGeom>
          <a:solidFill>
            <a:srgbClr val="811B1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Pixel</a:t>
            </a:r>
          </a:p>
          <a:p>
            <a:pPr algn="ctr"/>
            <a:r>
              <a:rPr lang="en-US" sz="1200" dirty="0" smtClean="0"/>
              <a:t>Detector</a:t>
            </a:r>
            <a:endParaRPr lang="en-US" sz="1200" dirty="0"/>
          </a:p>
        </p:txBody>
      </p:sp>
      <p:sp>
        <p:nvSpPr>
          <p:cNvPr id="13" name="Flowchart: Connector 12"/>
          <p:cNvSpPr/>
          <p:nvPr/>
        </p:nvSpPr>
        <p:spPr>
          <a:xfrm>
            <a:off x="3276600" y="6096000"/>
            <a:ext cx="457200" cy="533400"/>
          </a:xfrm>
          <a:prstGeom prst="flowChartConnector">
            <a:avLst/>
          </a:prstGeom>
          <a:solidFill>
            <a:srgbClr val="811B1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3352800" y="6096000"/>
            <a:ext cx="457200" cy="533400"/>
          </a:xfrm>
          <a:prstGeom prst="flowChartConnector">
            <a:avLst/>
          </a:prstGeom>
          <a:solidFill>
            <a:srgbClr val="811B1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ame Side Corner Rectangle 14"/>
          <p:cNvSpPr/>
          <p:nvPr/>
        </p:nvSpPr>
        <p:spPr>
          <a:xfrm>
            <a:off x="2286000" y="5334000"/>
            <a:ext cx="838200" cy="381000"/>
          </a:xfrm>
          <a:prstGeom prst="snip2Same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Portcard</a:t>
            </a:r>
            <a:endParaRPr lang="en-US" sz="1050" dirty="0" smtClean="0"/>
          </a:p>
          <a:p>
            <a:pPr algn="ctr"/>
            <a:r>
              <a:rPr lang="en-US" sz="1050" dirty="0" smtClean="0"/>
              <a:t>CCU</a:t>
            </a:r>
            <a:endParaRPr lang="en-US" sz="1050" dirty="0"/>
          </a:p>
        </p:txBody>
      </p:sp>
      <p:cxnSp>
        <p:nvCxnSpPr>
          <p:cNvPr id="16" name="Curved Connector 15"/>
          <p:cNvCxnSpPr>
            <a:stCxn id="15" idx="1"/>
            <a:endCxn id="14" idx="0"/>
          </p:cNvCxnSpPr>
          <p:nvPr/>
        </p:nvCxnSpPr>
        <p:spPr>
          <a:xfrm rot="16200000" flipH="1">
            <a:off x="2952750" y="5467350"/>
            <a:ext cx="381000" cy="8763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5" idx="1"/>
            <a:endCxn id="12" idx="0"/>
          </p:cNvCxnSpPr>
          <p:nvPr/>
        </p:nvCxnSpPr>
        <p:spPr>
          <a:xfrm rot="16200000" flipH="1">
            <a:off x="2590800" y="5829300"/>
            <a:ext cx="381000" cy="1524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5" idx="1"/>
            <a:endCxn id="10" idx="0"/>
          </p:cNvCxnSpPr>
          <p:nvPr/>
        </p:nvCxnSpPr>
        <p:spPr>
          <a:xfrm rot="5400000">
            <a:off x="2190750" y="5581650"/>
            <a:ext cx="381000" cy="647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Data 19"/>
          <p:cNvSpPr/>
          <p:nvPr/>
        </p:nvSpPr>
        <p:spPr>
          <a:xfrm rot="5400000" flipV="1">
            <a:off x="1790700" y="4000500"/>
            <a:ext cx="1524000" cy="533400"/>
          </a:xfrm>
          <a:prstGeom prst="flowChartInputOutput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Flowchart: Data 22"/>
          <p:cNvSpPr/>
          <p:nvPr/>
        </p:nvSpPr>
        <p:spPr>
          <a:xfrm rot="5400000" flipV="1">
            <a:off x="2019300" y="4000500"/>
            <a:ext cx="1524000" cy="533400"/>
          </a:xfrm>
          <a:prstGeom prst="flowChartInputOutput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Flowchart: Data 23"/>
          <p:cNvSpPr/>
          <p:nvPr/>
        </p:nvSpPr>
        <p:spPr>
          <a:xfrm rot="5400000" flipV="1">
            <a:off x="2247900" y="4000500"/>
            <a:ext cx="1524000" cy="533400"/>
          </a:xfrm>
          <a:prstGeom prst="flowChartInputOutput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7400" y="31242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29" name="Flowchart: Data 28"/>
          <p:cNvSpPr/>
          <p:nvPr/>
        </p:nvSpPr>
        <p:spPr>
          <a:xfrm rot="5400000" flipV="1">
            <a:off x="5067300" y="5524500"/>
            <a:ext cx="1524000" cy="533400"/>
          </a:xfrm>
          <a:prstGeom prst="flowChartInputOutpu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Flowchart: Data 35"/>
          <p:cNvSpPr/>
          <p:nvPr/>
        </p:nvSpPr>
        <p:spPr>
          <a:xfrm rot="5400000" flipV="1">
            <a:off x="114300" y="4000500"/>
            <a:ext cx="1524000" cy="533400"/>
          </a:xfrm>
          <a:prstGeom prst="flowChartInputOutput">
            <a:avLst/>
          </a:prstGeom>
          <a:solidFill>
            <a:srgbClr val="00B0F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TkFEC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Flowchart: Data 39"/>
          <p:cNvSpPr/>
          <p:nvPr/>
        </p:nvSpPr>
        <p:spPr>
          <a:xfrm rot="5400000" flipV="1">
            <a:off x="342900" y="4000500"/>
            <a:ext cx="1524000" cy="533400"/>
          </a:xfrm>
          <a:prstGeom prst="flowChartInputOutput">
            <a:avLst/>
          </a:prstGeom>
          <a:solidFill>
            <a:srgbClr val="00B0F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TkFEC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4800" y="31242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TKFEC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44" name="Flowchart: Data 43"/>
          <p:cNvSpPr/>
          <p:nvPr/>
        </p:nvSpPr>
        <p:spPr>
          <a:xfrm rot="5400000" flipV="1">
            <a:off x="3924300" y="4000500"/>
            <a:ext cx="1524000" cy="533400"/>
          </a:xfrm>
          <a:prstGeom prst="flowChartInputOutput">
            <a:avLst/>
          </a:prstGeom>
          <a:solidFill>
            <a:srgbClr val="FFFF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TTCci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62400" y="31242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TTC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46" name="Cube 45"/>
          <p:cNvSpPr/>
          <p:nvPr/>
        </p:nvSpPr>
        <p:spPr>
          <a:xfrm>
            <a:off x="7239000" y="2895600"/>
            <a:ext cx="1828800" cy="2590800"/>
          </a:xfrm>
          <a:prstGeom prst="cube">
            <a:avLst/>
          </a:prstGeom>
          <a:solidFill>
            <a:srgbClr val="FFC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Central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CMS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DAQ</a:t>
            </a:r>
          </a:p>
        </p:txBody>
      </p:sp>
      <p:sp>
        <p:nvSpPr>
          <p:cNvPr id="45" name="Flowchart: Data 44"/>
          <p:cNvSpPr/>
          <p:nvPr/>
        </p:nvSpPr>
        <p:spPr>
          <a:xfrm rot="5400000" flipV="1">
            <a:off x="6819900" y="4686300"/>
            <a:ext cx="1524000" cy="533400"/>
          </a:xfrm>
          <a:prstGeom prst="flowChartInputOutput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 rot="5400000" flipV="1">
            <a:off x="7048500" y="4686300"/>
            <a:ext cx="1524000" cy="533400"/>
          </a:xfrm>
          <a:prstGeom prst="flowChartInputOutput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8" name="Flowchart: Data 47"/>
          <p:cNvSpPr/>
          <p:nvPr/>
        </p:nvSpPr>
        <p:spPr>
          <a:xfrm rot="5400000" flipV="1">
            <a:off x="7353300" y="4686300"/>
            <a:ext cx="1524000" cy="533400"/>
          </a:xfrm>
          <a:prstGeom prst="flowChartInputOutput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9600" y="14478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sp>
        <p:nvSpPr>
          <p:cNvPr id="50" name="Flowchart: Data 49"/>
          <p:cNvSpPr/>
          <p:nvPr/>
        </p:nvSpPr>
        <p:spPr>
          <a:xfrm rot="5400000" flipV="1">
            <a:off x="7277100" y="1485900"/>
            <a:ext cx="1524000" cy="533400"/>
          </a:xfrm>
          <a:prstGeom prst="flowChartInputOutput">
            <a:avLst/>
          </a:prstGeom>
          <a:solidFill>
            <a:srgbClr val="FFFF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CTC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Flowchart: Direct Access Storage 50"/>
          <p:cNvSpPr/>
          <p:nvPr/>
        </p:nvSpPr>
        <p:spPr>
          <a:xfrm>
            <a:off x="2667000" y="1371600"/>
            <a:ext cx="2362200" cy="762000"/>
          </a:xfrm>
          <a:prstGeom prst="flowChartMagneticDrum">
            <a:avLst/>
          </a:prstGeom>
          <a:solidFill>
            <a:srgbClr val="00B05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Configuration </a:t>
            </a:r>
          </a:p>
          <a:p>
            <a:pPr algn="ctr"/>
            <a:r>
              <a:rPr lang="en-US" sz="1400" dirty="0" smtClean="0"/>
              <a:t>Database</a:t>
            </a:r>
            <a:endParaRPr lang="en-US" sz="1400" dirty="0"/>
          </a:p>
        </p:txBody>
      </p:sp>
      <p:sp>
        <p:nvSpPr>
          <p:cNvPr id="52" name="Flowchart: Magnetic Disk 51"/>
          <p:cNvSpPr/>
          <p:nvPr/>
        </p:nvSpPr>
        <p:spPr>
          <a:xfrm>
            <a:off x="5638800" y="1371600"/>
            <a:ext cx="914400" cy="838200"/>
          </a:xfrm>
          <a:prstGeom prst="flowChartMagneticDisk">
            <a:avLst/>
          </a:prstGeom>
          <a:solidFill>
            <a:srgbClr val="92D05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Output</a:t>
            </a:r>
          </a:p>
          <a:p>
            <a:pPr algn="ctr"/>
            <a:r>
              <a:rPr lang="en-US" sz="1400" dirty="0" smtClean="0"/>
              <a:t>Disk</a:t>
            </a:r>
            <a:endParaRPr lang="en-US" sz="1400" dirty="0"/>
          </a:p>
        </p:txBody>
      </p:sp>
      <p:cxnSp>
        <p:nvCxnSpPr>
          <p:cNvPr id="53" name="Curved Connector 52"/>
          <p:cNvCxnSpPr>
            <a:stCxn id="40" idx="5"/>
            <a:endCxn id="15" idx="2"/>
          </p:cNvCxnSpPr>
          <p:nvPr/>
        </p:nvCxnSpPr>
        <p:spPr>
          <a:xfrm rot="16200000" flipH="1">
            <a:off x="1371600" y="4610100"/>
            <a:ext cx="647700" cy="118110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2"/>
          <p:cNvCxnSpPr>
            <a:stCxn id="24" idx="5"/>
            <a:endCxn id="15" idx="3"/>
          </p:cNvCxnSpPr>
          <p:nvPr/>
        </p:nvCxnSpPr>
        <p:spPr>
          <a:xfrm rot="5400000">
            <a:off x="2628900" y="4953000"/>
            <a:ext cx="457200" cy="3048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14" idx="6"/>
            <a:endCxn id="29" idx="0"/>
          </p:cNvCxnSpPr>
          <p:nvPr/>
        </p:nvCxnSpPr>
        <p:spPr>
          <a:xfrm flipV="1">
            <a:off x="3810000" y="5943600"/>
            <a:ext cx="1752600" cy="4191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14" idx="6"/>
            <a:endCxn id="34" idx="0"/>
          </p:cNvCxnSpPr>
          <p:nvPr/>
        </p:nvCxnSpPr>
        <p:spPr>
          <a:xfrm flipV="1">
            <a:off x="3810000" y="5943600"/>
            <a:ext cx="1981200" cy="4191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52"/>
          <p:cNvCxnSpPr>
            <a:stCxn id="44" idx="5"/>
            <a:endCxn id="15" idx="0"/>
          </p:cNvCxnSpPr>
          <p:nvPr/>
        </p:nvCxnSpPr>
        <p:spPr>
          <a:xfrm rot="5400000">
            <a:off x="3581400" y="4419600"/>
            <a:ext cx="647700" cy="15621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1"/>
          <p:cNvCxnSpPr>
            <a:stCxn id="34" idx="4"/>
            <a:endCxn id="47" idx="0"/>
          </p:cNvCxnSpPr>
          <p:nvPr/>
        </p:nvCxnSpPr>
        <p:spPr>
          <a:xfrm flipV="1">
            <a:off x="6324600" y="5105400"/>
            <a:ext cx="1219200" cy="6858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52"/>
          <p:cNvCxnSpPr>
            <a:stCxn id="35" idx="3"/>
            <a:endCxn id="50" idx="0"/>
          </p:cNvCxnSpPr>
          <p:nvPr/>
        </p:nvCxnSpPr>
        <p:spPr>
          <a:xfrm flipV="1">
            <a:off x="6553200" y="1905000"/>
            <a:ext cx="1219200" cy="37338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urved Connector 111"/>
          <p:cNvCxnSpPr>
            <a:stCxn id="35" idx="4"/>
            <a:endCxn id="48" idx="0"/>
          </p:cNvCxnSpPr>
          <p:nvPr/>
        </p:nvCxnSpPr>
        <p:spPr>
          <a:xfrm flipV="1">
            <a:off x="6553200" y="5105400"/>
            <a:ext cx="1295400" cy="6858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1"/>
          <p:cNvCxnSpPr>
            <a:stCxn id="29" idx="4"/>
            <a:endCxn id="45" idx="0"/>
          </p:cNvCxnSpPr>
          <p:nvPr/>
        </p:nvCxnSpPr>
        <p:spPr>
          <a:xfrm flipV="1">
            <a:off x="6096000" y="5105400"/>
            <a:ext cx="1219200" cy="6858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ata 33"/>
          <p:cNvSpPr/>
          <p:nvPr/>
        </p:nvSpPr>
        <p:spPr>
          <a:xfrm rot="5400000" flipV="1">
            <a:off x="5295900" y="5524500"/>
            <a:ext cx="1524000" cy="533400"/>
          </a:xfrm>
          <a:prstGeom prst="flowChartInputOutpu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Flowchart: Data 34"/>
          <p:cNvSpPr/>
          <p:nvPr/>
        </p:nvSpPr>
        <p:spPr>
          <a:xfrm rot="5400000" flipV="1">
            <a:off x="5524500" y="5524500"/>
            <a:ext cx="1524000" cy="533400"/>
          </a:xfrm>
          <a:prstGeom prst="flowChartInputOutpu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10200" y="4648200"/>
            <a:ext cx="1371600" cy="609600"/>
          </a:xfrm>
          <a:prstGeom prst="rect">
            <a:avLst/>
          </a:prstGeom>
          <a:solidFill>
            <a:srgbClr val="0070C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Pixel</a:t>
            </a:r>
          </a:p>
          <a:p>
            <a:pPr algn="ctr"/>
            <a:r>
              <a:rPr lang="en-US" sz="1400" dirty="0" smtClean="0"/>
              <a:t>FED</a:t>
            </a:r>
          </a:p>
          <a:p>
            <a:pPr algn="ctr"/>
            <a:r>
              <a:rPr lang="en-US" sz="1400" dirty="0" smtClean="0"/>
              <a:t>Supervisor</a:t>
            </a:r>
            <a:endParaRPr lang="en-US" sz="1400" dirty="0"/>
          </a:p>
        </p:txBody>
      </p:sp>
      <p:cxnSp>
        <p:nvCxnSpPr>
          <p:cNvPr id="135" name="Curved Connector 52"/>
          <p:cNvCxnSpPr>
            <a:stCxn id="50" idx="1"/>
            <a:endCxn id="44" idx="3"/>
          </p:cNvCxnSpPr>
          <p:nvPr/>
        </p:nvCxnSpPr>
        <p:spPr>
          <a:xfrm rot="10800000" flipV="1">
            <a:off x="4953000" y="1752600"/>
            <a:ext cx="2819400" cy="23622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137"/>
          <p:cNvCxnSpPr>
            <a:stCxn id="39" idx="0"/>
            <a:endCxn id="49" idx="2"/>
          </p:cNvCxnSpPr>
          <p:nvPr/>
        </p:nvCxnSpPr>
        <p:spPr>
          <a:xfrm rot="5400000" flipH="1" flipV="1">
            <a:off x="609600" y="2438400"/>
            <a:ext cx="1066800" cy="3048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urved Connector 140"/>
          <p:cNvCxnSpPr>
            <a:stCxn id="26" idx="0"/>
            <a:endCxn id="49" idx="2"/>
          </p:cNvCxnSpPr>
          <p:nvPr/>
        </p:nvCxnSpPr>
        <p:spPr>
          <a:xfrm rot="16200000" flipV="1">
            <a:off x="1485900" y="1866900"/>
            <a:ext cx="1066800" cy="14478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43"/>
          <p:cNvCxnSpPr>
            <a:stCxn id="43" idx="0"/>
            <a:endCxn id="49" idx="2"/>
          </p:cNvCxnSpPr>
          <p:nvPr/>
        </p:nvCxnSpPr>
        <p:spPr>
          <a:xfrm rot="16200000" flipV="1">
            <a:off x="2438400" y="914400"/>
            <a:ext cx="1066800" cy="3352800"/>
          </a:xfrm>
          <a:prstGeom prst="curvedConnector3">
            <a:avLst>
              <a:gd name="adj1" fmla="val 50000"/>
            </a:avLst>
          </a:prstGeom>
          <a:ln w="50800" cap="flat" cmpd="sng">
            <a:solidFill>
              <a:srgbClr val="7030A0"/>
            </a:solidFill>
            <a:prstDash val="solid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14" idx="6"/>
            <a:endCxn id="35" idx="0"/>
          </p:cNvCxnSpPr>
          <p:nvPr/>
        </p:nvCxnSpPr>
        <p:spPr>
          <a:xfrm flipV="1">
            <a:off x="3810000" y="5943600"/>
            <a:ext cx="2209800" cy="4191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/>
          <p:cNvCxnSpPr>
            <a:stCxn id="51" idx="1"/>
            <a:endCxn id="49" idx="3"/>
          </p:cNvCxnSpPr>
          <p:nvPr/>
        </p:nvCxnSpPr>
        <p:spPr>
          <a:xfrm rot="10800000">
            <a:off x="1981200" y="1752600"/>
            <a:ext cx="68580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urved Connector 163"/>
          <p:cNvCxnSpPr>
            <a:stCxn id="52" idx="2"/>
            <a:endCxn id="51" idx="4"/>
          </p:cNvCxnSpPr>
          <p:nvPr/>
        </p:nvCxnSpPr>
        <p:spPr>
          <a:xfrm rot="10800000">
            <a:off x="5029200" y="1752600"/>
            <a:ext cx="609600" cy="38100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>
            <a:stCxn id="33" idx="0"/>
            <a:endCxn id="52" idx="3"/>
          </p:cNvCxnSpPr>
          <p:nvPr/>
        </p:nvCxnSpPr>
        <p:spPr>
          <a:xfrm rot="5400000" flipH="1" flipV="1">
            <a:off x="4876800" y="3429000"/>
            <a:ext cx="2438400" cy="1588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33400" y="5334000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Slow I</a:t>
            </a:r>
            <a:r>
              <a:rPr lang="en-US" sz="105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 Signals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895600" y="50038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Fast I</a:t>
            </a:r>
            <a:r>
              <a:rPr lang="en-US" sz="105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 Signals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4343400" y="62992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Optical Links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705600" y="57658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S-Links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315200" y="2438400"/>
            <a:ext cx="137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Throttling System Lines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400800" y="25654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886200" y="53848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066800" y="25654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SOAP Messages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410200" y="2362200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AFS R/W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953000" y="1828800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AFS R/W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981200" y="18034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AFS R/W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 animBg="1"/>
      <p:bldP spid="24" grpId="0" animBg="1"/>
      <p:bldP spid="26" grpId="0" animBg="1"/>
      <p:bldP spid="29" grpId="0" animBg="1"/>
      <p:bldP spid="36" grpId="0" animBg="1"/>
      <p:bldP spid="40" grpId="0" animBg="1"/>
      <p:bldP spid="39" grpId="0" animBg="1"/>
      <p:bldP spid="44" grpId="0" animBg="1"/>
      <p:bldP spid="43" grpId="0" animBg="1"/>
      <p:bldP spid="46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34" grpId="0" animBg="1"/>
      <p:bldP spid="35" grpId="0" animBg="1"/>
      <p:bldP spid="33" grpId="0" animBg="1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Lowering the Barrel Pixels into the Cavern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41529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52500"/>
            <a:ext cx="4191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9175" y="3962400"/>
            <a:ext cx="41624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" y="3962400"/>
            <a:ext cx="41719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ight Arrow 21"/>
          <p:cNvSpPr/>
          <p:nvPr/>
        </p:nvSpPr>
        <p:spPr>
          <a:xfrm>
            <a:off x="4191000" y="21336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858000" y="3733800"/>
            <a:ext cx="609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4191000" y="5105400"/>
            <a:ext cx="7620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Inserting the Barrel Pixels into CMS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8153400" cy="541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 w="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0" cap="rnd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2221</Words>
  <Application>Microsoft Office PowerPoint</Application>
  <PresentationFormat>On-screen Show (4:3)</PresentationFormat>
  <Paragraphs>578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Souvik</cp:lastModifiedBy>
  <cp:revision>388</cp:revision>
  <dcterms:created xsi:type="dcterms:W3CDTF">2006-08-16T00:00:00Z</dcterms:created>
  <dcterms:modified xsi:type="dcterms:W3CDTF">2009-03-12T03:28:29Z</dcterms:modified>
</cp:coreProperties>
</file>