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312" r:id="rId3"/>
    <p:sldId id="259" r:id="rId4"/>
    <p:sldId id="261" r:id="rId5"/>
    <p:sldId id="263" r:id="rId6"/>
    <p:sldId id="266" r:id="rId7"/>
    <p:sldId id="267" r:id="rId8"/>
    <p:sldId id="268" r:id="rId9"/>
    <p:sldId id="269" r:id="rId10"/>
    <p:sldId id="270" r:id="rId11"/>
    <p:sldId id="307" r:id="rId12"/>
    <p:sldId id="271" r:id="rId13"/>
    <p:sldId id="272" r:id="rId14"/>
    <p:sldId id="273" r:id="rId15"/>
    <p:sldId id="274" r:id="rId16"/>
    <p:sldId id="326" r:id="rId17"/>
    <p:sldId id="276" r:id="rId18"/>
    <p:sldId id="313" r:id="rId19"/>
    <p:sldId id="351" r:id="rId20"/>
    <p:sldId id="352" r:id="rId21"/>
    <p:sldId id="295" r:id="rId22"/>
    <p:sldId id="329" r:id="rId23"/>
    <p:sldId id="327" r:id="rId24"/>
    <p:sldId id="328" r:id="rId25"/>
    <p:sldId id="282" r:id="rId26"/>
    <p:sldId id="308" r:id="rId27"/>
    <p:sldId id="283" r:id="rId28"/>
    <p:sldId id="330" r:id="rId29"/>
    <p:sldId id="331" r:id="rId30"/>
    <p:sldId id="285" r:id="rId31"/>
    <p:sldId id="286" r:id="rId32"/>
    <p:sldId id="294" r:id="rId33"/>
    <p:sldId id="345" r:id="rId34"/>
    <p:sldId id="346" r:id="rId35"/>
    <p:sldId id="347" r:id="rId36"/>
    <p:sldId id="348" r:id="rId37"/>
    <p:sldId id="349" r:id="rId38"/>
    <p:sldId id="350" r:id="rId39"/>
    <p:sldId id="332" r:id="rId40"/>
    <p:sldId id="333" r:id="rId41"/>
    <p:sldId id="334" r:id="rId42"/>
    <p:sldId id="335" r:id="rId43"/>
    <p:sldId id="336" r:id="rId44"/>
    <p:sldId id="314" r:id="rId45"/>
    <p:sldId id="338" r:id="rId46"/>
    <p:sldId id="354" r:id="rId47"/>
    <p:sldId id="358" r:id="rId48"/>
    <p:sldId id="355" r:id="rId49"/>
    <p:sldId id="356" r:id="rId50"/>
    <p:sldId id="357" r:id="rId51"/>
    <p:sldId id="359" r:id="rId52"/>
    <p:sldId id="340" r:id="rId53"/>
    <p:sldId id="306" r:id="rId54"/>
    <p:sldId id="297" r:id="rId55"/>
    <p:sldId id="299" r:id="rId56"/>
    <p:sldId id="300" r:id="rId57"/>
    <p:sldId id="301" r:id="rId58"/>
    <p:sldId id="302" r:id="rId59"/>
    <p:sldId id="303" r:id="rId60"/>
    <p:sldId id="304" r:id="rId61"/>
    <p:sldId id="305" r:id="rId62"/>
    <p:sldId id="353" r:id="rId63"/>
    <p:sldId id="319" r:id="rId64"/>
    <p:sldId id="322" r:id="rId65"/>
    <p:sldId id="323" r:id="rId66"/>
    <p:sldId id="324" r:id="rId67"/>
    <p:sldId id="325" r:id="rId68"/>
    <p:sldId id="341" r:id="rId69"/>
    <p:sldId id="342" r:id="rId70"/>
    <p:sldId id="34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39" autoAdjust="0"/>
    <p:restoredTop sz="94647" autoAdjust="0"/>
  </p:normalViewPr>
  <p:slideViewPr>
    <p:cSldViewPr>
      <p:cViewPr>
        <p:scale>
          <a:sx n="138" d="100"/>
          <a:sy n="138" d="100"/>
        </p:scale>
        <p:origin x="776" y="256"/>
      </p:cViewPr>
      <p:guideLst>
        <p:guide orient="horz" pos="331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v>Higgs Boson Invariant Mass Histogram</c:v>
          </c:tx>
          <c:spPr>
            <a:solidFill>
              <a:schemeClr val="accent6"/>
            </a:solidFill>
          </c:spPr>
          <c:invertIfNegative val="0"/>
          <c:cat>
            <c:numRef>
              <c:f>Sheet1!$A$3:$A$13</c:f>
              <c:numCache>
                <c:formatCode>General</c:formatCode>
                <c:ptCount val="11"/>
                <c:pt idx="0">
                  <c:v>100</c:v>
                </c:pt>
                <c:pt idx="1">
                  <c:v>105</c:v>
                </c:pt>
                <c:pt idx="2">
                  <c:v>110</c:v>
                </c:pt>
                <c:pt idx="3">
                  <c:v>115</c:v>
                </c:pt>
                <c:pt idx="4">
                  <c:v>120</c:v>
                </c:pt>
                <c:pt idx="5">
                  <c:v>125</c:v>
                </c:pt>
                <c:pt idx="6">
                  <c:v>130</c:v>
                </c:pt>
                <c:pt idx="7">
                  <c:v>135</c:v>
                </c:pt>
                <c:pt idx="8">
                  <c:v>140</c:v>
                </c:pt>
                <c:pt idx="9">
                  <c:v>145</c:v>
                </c:pt>
                <c:pt idx="10">
                  <c:v>150</c:v>
                </c:pt>
              </c:numCache>
            </c:numRef>
          </c:cat>
          <c:val>
            <c:numRef>
              <c:f>Sheet1!$B$3:$B$13</c:f>
              <c:numCache>
                <c:formatCode>General</c:formatCode>
                <c:ptCount val="11"/>
                <c:pt idx="0">
                  <c:v>0</c:v>
                </c:pt>
                <c:pt idx="1">
                  <c:v>0</c:v>
                </c:pt>
                <c:pt idx="2">
                  <c:v>0</c:v>
                </c:pt>
                <c:pt idx="3">
                  <c:v>0</c:v>
                </c:pt>
                <c:pt idx="4">
                  <c:v>0</c:v>
                </c:pt>
                <c:pt idx="5">
                  <c:v>100</c:v>
                </c:pt>
                <c:pt idx="6">
                  <c:v>0</c:v>
                </c:pt>
                <c:pt idx="7">
                  <c:v>0</c:v>
                </c:pt>
                <c:pt idx="8">
                  <c:v>0</c:v>
                </c:pt>
                <c:pt idx="9">
                  <c:v>0</c:v>
                </c:pt>
                <c:pt idx="10">
                  <c:v>0</c:v>
                </c:pt>
              </c:numCache>
            </c:numRef>
          </c:val>
          <c:extLst>
            <c:ext xmlns:c16="http://schemas.microsoft.com/office/drawing/2014/chart" uri="{C3380CC4-5D6E-409C-BE32-E72D297353CC}">
              <c16:uniqueId val="{00000000-A066-1B4D-A3A6-7CD30FAB2508}"/>
            </c:ext>
          </c:extLst>
        </c:ser>
        <c:dLbls>
          <c:showLegendKey val="0"/>
          <c:showVal val="0"/>
          <c:showCatName val="0"/>
          <c:showSerName val="0"/>
          <c:showPercent val="0"/>
          <c:showBubbleSize val="0"/>
        </c:dLbls>
        <c:gapWidth val="150"/>
        <c:overlap val="100"/>
        <c:axId val="-2129431704"/>
        <c:axId val="-2129428728"/>
      </c:barChart>
      <c:catAx>
        <c:axId val="-2129431704"/>
        <c:scaling>
          <c:orientation val="minMax"/>
        </c:scaling>
        <c:delete val="0"/>
        <c:axPos val="b"/>
        <c:numFmt formatCode="General" sourceLinked="1"/>
        <c:majorTickMark val="out"/>
        <c:minorTickMark val="none"/>
        <c:tickLblPos val="nextTo"/>
        <c:crossAx val="-2129428728"/>
        <c:crosses val="autoZero"/>
        <c:auto val="1"/>
        <c:lblAlgn val="ctr"/>
        <c:lblOffset val="100"/>
        <c:noMultiLvlLbl val="0"/>
      </c:catAx>
      <c:valAx>
        <c:axId val="-2129428728"/>
        <c:scaling>
          <c:orientation val="minMax"/>
        </c:scaling>
        <c:delete val="0"/>
        <c:axPos val="l"/>
        <c:majorGridlines/>
        <c:numFmt formatCode="General" sourceLinked="1"/>
        <c:majorTickMark val="out"/>
        <c:minorTickMark val="none"/>
        <c:tickLblPos val="nextTo"/>
        <c:crossAx val="-212943170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rgbClr val="F79646"/>
            </a:solidFill>
          </c:spPr>
          <c:invertIfNegative val="0"/>
          <c:cat>
            <c:numRef>
              <c:f>Sheet1!$A$20:$A$30</c:f>
              <c:numCache>
                <c:formatCode>General</c:formatCode>
                <c:ptCount val="11"/>
                <c:pt idx="0">
                  <c:v>100</c:v>
                </c:pt>
                <c:pt idx="1">
                  <c:v>105</c:v>
                </c:pt>
                <c:pt idx="2">
                  <c:v>110</c:v>
                </c:pt>
                <c:pt idx="3">
                  <c:v>115</c:v>
                </c:pt>
                <c:pt idx="4">
                  <c:v>120</c:v>
                </c:pt>
                <c:pt idx="5">
                  <c:v>125</c:v>
                </c:pt>
                <c:pt idx="6">
                  <c:v>130</c:v>
                </c:pt>
                <c:pt idx="7">
                  <c:v>135</c:v>
                </c:pt>
                <c:pt idx="8">
                  <c:v>140</c:v>
                </c:pt>
                <c:pt idx="9">
                  <c:v>145</c:v>
                </c:pt>
                <c:pt idx="10">
                  <c:v>150</c:v>
                </c:pt>
              </c:numCache>
            </c:numRef>
          </c:cat>
          <c:val>
            <c:numRef>
              <c:f>Sheet1!$B$20:$B$30</c:f>
              <c:numCache>
                <c:formatCode>General</c:formatCode>
                <c:ptCount val="11"/>
                <c:pt idx="0">
                  <c:v>0</c:v>
                </c:pt>
                <c:pt idx="1">
                  <c:v>0</c:v>
                </c:pt>
                <c:pt idx="2">
                  <c:v>0</c:v>
                </c:pt>
                <c:pt idx="3">
                  <c:v>5</c:v>
                </c:pt>
                <c:pt idx="4">
                  <c:v>15</c:v>
                </c:pt>
                <c:pt idx="5">
                  <c:v>60</c:v>
                </c:pt>
                <c:pt idx="6">
                  <c:v>15</c:v>
                </c:pt>
                <c:pt idx="7">
                  <c:v>5</c:v>
                </c:pt>
                <c:pt idx="8">
                  <c:v>0</c:v>
                </c:pt>
                <c:pt idx="9">
                  <c:v>0</c:v>
                </c:pt>
                <c:pt idx="10">
                  <c:v>0</c:v>
                </c:pt>
              </c:numCache>
            </c:numRef>
          </c:val>
          <c:extLst>
            <c:ext xmlns:c16="http://schemas.microsoft.com/office/drawing/2014/chart" uri="{C3380CC4-5D6E-409C-BE32-E72D297353CC}">
              <c16:uniqueId val="{00000000-36CE-F44F-B0D1-40A042C8CC80}"/>
            </c:ext>
          </c:extLst>
        </c:ser>
        <c:dLbls>
          <c:showLegendKey val="0"/>
          <c:showVal val="0"/>
          <c:showCatName val="0"/>
          <c:showSerName val="0"/>
          <c:showPercent val="0"/>
          <c:showBubbleSize val="0"/>
        </c:dLbls>
        <c:gapWidth val="150"/>
        <c:overlap val="100"/>
        <c:axId val="-2130399464"/>
        <c:axId val="-2130231720"/>
      </c:barChart>
      <c:catAx>
        <c:axId val="-2130399464"/>
        <c:scaling>
          <c:orientation val="minMax"/>
        </c:scaling>
        <c:delete val="0"/>
        <c:axPos val="b"/>
        <c:numFmt formatCode="General" sourceLinked="1"/>
        <c:majorTickMark val="out"/>
        <c:minorTickMark val="none"/>
        <c:tickLblPos val="nextTo"/>
        <c:crossAx val="-2130231720"/>
        <c:crosses val="autoZero"/>
        <c:auto val="1"/>
        <c:lblAlgn val="ctr"/>
        <c:lblOffset val="100"/>
        <c:noMultiLvlLbl val="0"/>
      </c:catAx>
      <c:valAx>
        <c:axId val="-2130231720"/>
        <c:scaling>
          <c:orientation val="minMax"/>
        </c:scaling>
        <c:delete val="0"/>
        <c:axPos val="l"/>
        <c:majorGridlines/>
        <c:numFmt formatCode="General" sourceLinked="1"/>
        <c:majorTickMark val="out"/>
        <c:minorTickMark val="none"/>
        <c:tickLblPos val="nextTo"/>
        <c:crossAx val="-213039946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chemeClr val="accent3"/>
            </a:solidFill>
          </c:spPr>
          <c:invertIfNegative val="0"/>
          <c:cat>
            <c:numRef>
              <c:f>Sheet1!$A$36:$A$46</c:f>
              <c:numCache>
                <c:formatCode>General</c:formatCode>
                <c:ptCount val="11"/>
                <c:pt idx="0">
                  <c:v>100</c:v>
                </c:pt>
                <c:pt idx="1">
                  <c:v>105</c:v>
                </c:pt>
                <c:pt idx="2">
                  <c:v>110</c:v>
                </c:pt>
                <c:pt idx="3">
                  <c:v>115</c:v>
                </c:pt>
                <c:pt idx="4">
                  <c:v>120</c:v>
                </c:pt>
                <c:pt idx="5">
                  <c:v>125</c:v>
                </c:pt>
                <c:pt idx="6">
                  <c:v>130</c:v>
                </c:pt>
                <c:pt idx="7">
                  <c:v>135</c:v>
                </c:pt>
                <c:pt idx="8">
                  <c:v>140</c:v>
                </c:pt>
                <c:pt idx="9">
                  <c:v>145</c:v>
                </c:pt>
                <c:pt idx="10">
                  <c:v>150</c:v>
                </c:pt>
              </c:numCache>
            </c:numRef>
          </c:cat>
          <c:val>
            <c:numRef>
              <c:f>Sheet1!$B$36:$B$46</c:f>
              <c:numCache>
                <c:formatCode>General</c:formatCode>
                <c:ptCount val="11"/>
                <c:pt idx="0">
                  <c:v>500</c:v>
                </c:pt>
                <c:pt idx="1">
                  <c:v>350</c:v>
                </c:pt>
                <c:pt idx="2">
                  <c:v>250</c:v>
                </c:pt>
                <c:pt idx="3">
                  <c:v>200</c:v>
                </c:pt>
                <c:pt idx="4">
                  <c:v>150</c:v>
                </c:pt>
                <c:pt idx="5">
                  <c:v>100</c:v>
                </c:pt>
                <c:pt idx="6">
                  <c:v>50</c:v>
                </c:pt>
                <c:pt idx="7">
                  <c:v>25</c:v>
                </c:pt>
                <c:pt idx="8">
                  <c:v>20</c:v>
                </c:pt>
                <c:pt idx="9">
                  <c:v>15</c:v>
                </c:pt>
                <c:pt idx="10">
                  <c:v>10</c:v>
                </c:pt>
              </c:numCache>
            </c:numRef>
          </c:val>
          <c:extLst>
            <c:ext xmlns:c16="http://schemas.microsoft.com/office/drawing/2014/chart" uri="{C3380CC4-5D6E-409C-BE32-E72D297353CC}">
              <c16:uniqueId val="{00000000-2DB5-6D4D-BB2C-EF1C8140A229}"/>
            </c:ext>
          </c:extLst>
        </c:ser>
        <c:ser>
          <c:idx val="1"/>
          <c:order val="1"/>
          <c:spPr>
            <a:solidFill>
              <a:srgbClr val="F79646"/>
            </a:solidFill>
          </c:spPr>
          <c:invertIfNegative val="0"/>
          <c:cat>
            <c:numRef>
              <c:f>Sheet1!$A$36:$A$46</c:f>
              <c:numCache>
                <c:formatCode>General</c:formatCode>
                <c:ptCount val="11"/>
                <c:pt idx="0">
                  <c:v>100</c:v>
                </c:pt>
                <c:pt idx="1">
                  <c:v>105</c:v>
                </c:pt>
                <c:pt idx="2">
                  <c:v>110</c:v>
                </c:pt>
                <c:pt idx="3">
                  <c:v>115</c:v>
                </c:pt>
                <c:pt idx="4">
                  <c:v>120</c:v>
                </c:pt>
                <c:pt idx="5">
                  <c:v>125</c:v>
                </c:pt>
                <c:pt idx="6">
                  <c:v>130</c:v>
                </c:pt>
                <c:pt idx="7">
                  <c:v>135</c:v>
                </c:pt>
                <c:pt idx="8">
                  <c:v>140</c:v>
                </c:pt>
                <c:pt idx="9">
                  <c:v>145</c:v>
                </c:pt>
                <c:pt idx="10">
                  <c:v>150</c:v>
                </c:pt>
              </c:numCache>
            </c:numRef>
          </c:cat>
          <c:val>
            <c:numRef>
              <c:f>Sheet1!$C$36:$C$46</c:f>
              <c:numCache>
                <c:formatCode>General</c:formatCode>
                <c:ptCount val="11"/>
                <c:pt idx="0">
                  <c:v>0</c:v>
                </c:pt>
                <c:pt idx="1">
                  <c:v>0</c:v>
                </c:pt>
                <c:pt idx="2">
                  <c:v>0</c:v>
                </c:pt>
                <c:pt idx="3">
                  <c:v>5</c:v>
                </c:pt>
                <c:pt idx="4">
                  <c:v>10</c:v>
                </c:pt>
                <c:pt idx="5">
                  <c:v>70</c:v>
                </c:pt>
                <c:pt idx="6">
                  <c:v>10</c:v>
                </c:pt>
                <c:pt idx="7">
                  <c:v>5</c:v>
                </c:pt>
                <c:pt idx="8">
                  <c:v>0</c:v>
                </c:pt>
                <c:pt idx="9">
                  <c:v>0</c:v>
                </c:pt>
                <c:pt idx="10">
                  <c:v>0</c:v>
                </c:pt>
              </c:numCache>
            </c:numRef>
          </c:val>
          <c:extLst>
            <c:ext xmlns:c16="http://schemas.microsoft.com/office/drawing/2014/chart" uri="{C3380CC4-5D6E-409C-BE32-E72D297353CC}">
              <c16:uniqueId val="{00000001-2DB5-6D4D-BB2C-EF1C8140A229}"/>
            </c:ext>
          </c:extLst>
        </c:ser>
        <c:dLbls>
          <c:showLegendKey val="0"/>
          <c:showVal val="0"/>
          <c:showCatName val="0"/>
          <c:showSerName val="0"/>
          <c:showPercent val="0"/>
          <c:showBubbleSize val="0"/>
        </c:dLbls>
        <c:gapWidth val="150"/>
        <c:overlap val="100"/>
        <c:axId val="-2139281048"/>
        <c:axId val="-2139278232"/>
      </c:barChart>
      <c:catAx>
        <c:axId val="-2139281048"/>
        <c:scaling>
          <c:orientation val="minMax"/>
        </c:scaling>
        <c:delete val="0"/>
        <c:axPos val="b"/>
        <c:numFmt formatCode="General" sourceLinked="1"/>
        <c:majorTickMark val="out"/>
        <c:minorTickMark val="none"/>
        <c:tickLblPos val="nextTo"/>
        <c:crossAx val="-2139278232"/>
        <c:crosses val="autoZero"/>
        <c:auto val="1"/>
        <c:lblAlgn val="ctr"/>
        <c:lblOffset val="100"/>
        <c:noMultiLvlLbl val="0"/>
      </c:catAx>
      <c:valAx>
        <c:axId val="-2139278232"/>
        <c:scaling>
          <c:orientation val="minMax"/>
        </c:scaling>
        <c:delete val="0"/>
        <c:axPos val="l"/>
        <c:majorGridlines/>
        <c:numFmt formatCode="General" sourceLinked="1"/>
        <c:majorTickMark val="out"/>
        <c:minorTickMark val="none"/>
        <c:tickLblPos val="nextTo"/>
        <c:crossAx val="-2139281048"/>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D7BF2B-56E3-431E-A06A-AA6925B04BB9}" type="datetimeFigureOut">
              <a:rPr lang="en-US" smtClean="0"/>
              <a:pPr/>
              <a:t>11/6/18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BBDE1D-CE1C-4A14-8861-D5037730F786}" type="slidenum">
              <a:rPr lang="en-US" smtClean="0"/>
              <a:pPr/>
              <a:t>‹#›</a:t>
            </a:fld>
            <a:endParaRPr lang="en-US"/>
          </a:p>
        </p:txBody>
      </p:sp>
    </p:spTree>
    <p:extLst>
      <p:ext uri="{BB962C8B-B14F-4D97-AF65-F5344CB8AC3E}">
        <p14:creationId xmlns:p14="http://schemas.microsoft.com/office/powerpoint/2010/main" val="258600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988FA5-E6EA-4344-A510-13C872778087}"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19</a:t>
            </a:fld>
            <a:endParaRPr lang="en-US"/>
          </a:p>
        </p:txBody>
      </p:sp>
    </p:spTree>
    <p:extLst>
      <p:ext uri="{BB962C8B-B14F-4D97-AF65-F5344CB8AC3E}">
        <p14:creationId xmlns:p14="http://schemas.microsoft.com/office/powerpoint/2010/main" val="144284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20</a:t>
            </a:fld>
            <a:endParaRPr lang="en-US"/>
          </a:p>
        </p:txBody>
      </p:sp>
    </p:spTree>
    <p:extLst>
      <p:ext uri="{BB962C8B-B14F-4D97-AF65-F5344CB8AC3E}">
        <p14:creationId xmlns:p14="http://schemas.microsoft.com/office/powerpoint/2010/main" val="810163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A8745E-6B45-8742-890C-05C1EA2B163B}"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35295D-098E-444D-862C-A47BFD8CA4E8}"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611D6-3BEC-5E41-B405-9F1E9CE381FC}"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C702BE-8175-DA43-AB33-8FE9F1D2BFAF}"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Buttons. Click</a:t>
            </a:r>
            <a:r>
              <a:rPr lang="en-US" baseline="0" dirty="0"/>
              <a:t> on any particle type to display the relevant slide with animations. Clicking again will return to this slide. </a:t>
            </a:r>
          </a:p>
          <a:p>
            <a:r>
              <a:rPr lang="en-US" baseline="0" dirty="0"/>
              <a:t>Recommend putting this slide in the middle of your presentation and putting the other 5 slides at the end. </a:t>
            </a:r>
          </a:p>
          <a:p>
            <a:r>
              <a:rPr lang="en-US" baseline="0" dirty="0"/>
              <a:t>If you have any difficulties, contact </a:t>
            </a:r>
            <a:r>
              <a:rPr lang="en-US" baseline="0" dirty="0" err="1"/>
              <a:t>David.Barney</a:t>
            </a:r>
            <a:r>
              <a:rPr lang="en-US" baseline="0" err="1"/>
              <a:t>@</a:t>
            </a:r>
            <a:r>
              <a:rPr lang="en-US" baseline="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33</a:t>
            </a:fld>
            <a:endParaRPr lang="en-US"/>
          </a:p>
        </p:txBody>
      </p:sp>
    </p:spTree>
    <p:extLst>
      <p:ext uri="{BB962C8B-B14F-4D97-AF65-F5344CB8AC3E}">
        <p14:creationId xmlns:p14="http://schemas.microsoft.com/office/powerpoint/2010/main" val="1076777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Muon</a:t>
            </a:r>
            <a:r>
              <a:rPr lang="en-US" dirty="0"/>
              <a:t>: passing</a:t>
            </a:r>
            <a:r>
              <a:rPr lang="en-US" baseline="0" dirty="0"/>
              <a:t> through CMS, bending in the field (both ways, depending on when it is inside or outside of the solenoid) leaving hits in the Tracker layers and the </a:t>
            </a:r>
            <a:r>
              <a:rPr lang="en-US" baseline="0" dirty="0" err="1"/>
              <a:t>muon</a:t>
            </a:r>
            <a:r>
              <a:rPr lang="en-US" baseline="0" dirty="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34</a:t>
            </a:fld>
            <a:endParaRPr lang="en-US"/>
          </a:p>
        </p:txBody>
      </p:sp>
    </p:spTree>
    <p:extLst>
      <p:ext uri="{BB962C8B-B14F-4D97-AF65-F5344CB8AC3E}">
        <p14:creationId xmlns:p14="http://schemas.microsoft.com/office/powerpoint/2010/main" val="1595752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 Bending in the magnetic field, leaving hits in the tracker layers</a:t>
            </a:r>
            <a:r>
              <a:rPr lang="en-US" baseline="0" dirty="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35</a:t>
            </a:fld>
            <a:endParaRPr lang="en-US"/>
          </a:p>
        </p:txBody>
      </p:sp>
    </p:spTree>
    <p:extLst>
      <p:ext uri="{BB962C8B-B14F-4D97-AF65-F5344CB8AC3E}">
        <p14:creationId xmlns:p14="http://schemas.microsoft.com/office/powerpoint/2010/main" val="1553648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hadron: Bends in the magnetic field and leaves signals in the tracker layers; passes through the electromagnetic</a:t>
            </a:r>
            <a:r>
              <a:rPr lang="en-US" baseline="0" dirty="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36</a:t>
            </a:fld>
            <a:endParaRPr lang="en-US"/>
          </a:p>
        </p:txBody>
      </p:sp>
    </p:spTree>
    <p:extLst>
      <p:ext uri="{BB962C8B-B14F-4D97-AF65-F5344CB8AC3E}">
        <p14:creationId xmlns:p14="http://schemas.microsoft.com/office/powerpoint/2010/main" val="3375580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Neutral hadron: Does not bend in the magnetic field and does not leave any signal in the tracker layers; passes through the electromagnetic</a:t>
            </a:r>
            <a:r>
              <a:rPr lang="en-US" baseline="0" dirty="0"/>
              <a:t> calorimeter leaving essentially no signal, and is “stopped” by the hadron calorimeter</a:t>
            </a:r>
            <a:endParaRPr lang="en-US" dirty="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37</a:t>
            </a:fld>
            <a:endParaRPr lang="en-US"/>
          </a:p>
        </p:txBody>
      </p:sp>
    </p:spTree>
    <p:extLst>
      <p:ext uri="{BB962C8B-B14F-4D97-AF65-F5344CB8AC3E}">
        <p14:creationId xmlns:p14="http://schemas.microsoft.com/office/powerpoint/2010/main" val="598567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 passes through</a:t>
            </a:r>
            <a:r>
              <a:rPr lang="en-US" baseline="0" dirty="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t>38</a:t>
            </a:fld>
            <a:endParaRPr lang="en-US"/>
          </a:p>
        </p:txBody>
      </p:sp>
    </p:spTree>
    <p:extLst>
      <p:ext uri="{BB962C8B-B14F-4D97-AF65-F5344CB8AC3E}">
        <p14:creationId xmlns:p14="http://schemas.microsoft.com/office/powerpoint/2010/main" val="901626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46</a:t>
            </a:fld>
            <a:endParaRPr lang="en-US"/>
          </a:p>
        </p:txBody>
      </p:sp>
    </p:spTree>
    <p:extLst>
      <p:ext uri="{BB962C8B-B14F-4D97-AF65-F5344CB8AC3E}">
        <p14:creationId xmlns:p14="http://schemas.microsoft.com/office/powerpoint/2010/main" val="1304071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47</a:t>
            </a:fld>
            <a:endParaRPr lang="en-US"/>
          </a:p>
        </p:txBody>
      </p:sp>
    </p:spTree>
    <p:extLst>
      <p:ext uri="{BB962C8B-B14F-4D97-AF65-F5344CB8AC3E}">
        <p14:creationId xmlns:p14="http://schemas.microsoft.com/office/powerpoint/2010/main" val="1524315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48</a:t>
            </a:fld>
            <a:endParaRPr lang="en-US"/>
          </a:p>
        </p:txBody>
      </p:sp>
    </p:spTree>
    <p:extLst>
      <p:ext uri="{BB962C8B-B14F-4D97-AF65-F5344CB8AC3E}">
        <p14:creationId xmlns:p14="http://schemas.microsoft.com/office/powerpoint/2010/main" val="203685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49</a:t>
            </a:fld>
            <a:endParaRPr lang="en-US"/>
          </a:p>
        </p:txBody>
      </p:sp>
    </p:spTree>
    <p:extLst>
      <p:ext uri="{BB962C8B-B14F-4D97-AF65-F5344CB8AC3E}">
        <p14:creationId xmlns:p14="http://schemas.microsoft.com/office/powerpoint/2010/main" val="1706096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50</a:t>
            </a:fld>
            <a:endParaRPr lang="en-US"/>
          </a:p>
        </p:txBody>
      </p:sp>
    </p:spTree>
    <p:extLst>
      <p:ext uri="{BB962C8B-B14F-4D97-AF65-F5344CB8AC3E}">
        <p14:creationId xmlns:p14="http://schemas.microsoft.com/office/powerpoint/2010/main" val="2298556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51</a:t>
            </a:fld>
            <a:endParaRPr lang="en-US"/>
          </a:p>
        </p:txBody>
      </p:sp>
    </p:spTree>
    <p:extLst>
      <p:ext uri="{BB962C8B-B14F-4D97-AF65-F5344CB8AC3E}">
        <p14:creationId xmlns:p14="http://schemas.microsoft.com/office/powerpoint/2010/main" val="1505596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076002-13C2-F040-967C-57520F4FF435}" type="slidenum">
              <a:rPr lang="en-US" sz="1200">
                <a:latin typeface="Calibri" charset="0"/>
              </a:rPr>
              <a:pPr eaLnBrk="1" hangingPunct="1"/>
              <a:t>52</a:t>
            </a:fld>
            <a:endParaRPr lang="en-US"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62</a:t>
            </a:fld>
            <a:endParaRPr lang="en-US"/>
          </a:p>
        </p:txBody>
      </p:sp>
    </p:spTree>
    <p:extLst>
      <p:ext uri="{BB962C8B-B14F-4D97-AF65-F5344CB8AC3E}">
        <p14:creationId xmlns:p14="http://schemas.microsoft.com/office/powerpoint/2010/main" val="1866190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36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902D2E-9508-A547-82C7-C45022F7C8FD}" type="slidenum">
              <a:rPr lang="en-US" sz="1200">
                <a:latin typeface="Calibri" charset="0"/>
              </a:rPr>
              <a:pPr eaLnBrk="1" hangingPunct="1"/>
              <a:t>63</a:t>
            </a:fld>
            <a:endParaRPr lang="en-US" sz="1200">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23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ADBF20-607F-4141-8809-0370D76E7C4D}" type="slidenum">
              <a:rPr lang="en-US" sz="1200">
                <a:latin typeface="Calibri" charset="0"/>
              </a:rPr>
              <a:pPr eaLnBrk="1" hangingPunct="1"/>
              <a:t>64</a:t>
            </a:fld>
            <a:endParaRPr lang="en-US" sz="1200">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438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44AB19C-79B8-FC46-B027-2901D73A480B}" type="slidenum">
              <a:rPr lang="en-US" sz="1200">
                <a:latin typeface="Calibri" charset="0"/>
              </a:rPr>
              <a:pPr algn="r" eaLnBrk="1" hangingPunct="1"/>
              <a:t>65</a:t>
            </a:fld>
            <a:endParaRPr lang="en-US" sz="1200">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643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B483F015-A705-4D43-8411-12CA964F031E}" type="slidenum">
              <a:rPr lang="en-US" sz="1200">
                <a:latin typeface="Calibri" charset="0"/>
              </a:rPr>
              <a:pPr algn="r" eaLnBrk="1" hangingPunct="1"/>
              <a:t>66</a:t>
            </a:fld>
            <a:endParaRPr lang="en-US" sz="1200">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B8B2DF-836A-9449-9F89-4D689A204A46}" type="slidenum">
              <a:rPr lang="en-US" sz="1200">
                <a:latin typeface="Calibri" charset="0"/>
              </a:rPr>
              <a:pPr eaLnBrk="1" hangingPunct="1"/>
              <a:t>67</a:t>
            </a:fld>
            <a:endParaRPr lang="en-US" sz="1200">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AE1F1-D796-D74D-893B-21AE97892199}" type="slidenum">
              <a:rPr lang="en-US" smtClean="0"/>
              <a:t>68</a:t>
            </a:fld>
            <a:endParaRPr lang="en-US"/>
          </a:p>
        </p:txBody>
      </p:sp>
    </p:spTree>
    <p:extLst>
      <p:ext uri="{BB962C8B-B14F-4D97-AF65-F5344CB8AC3E}">
        <p14:creationId xmlns:p14="http://schemas.microsoft.com/office/powerpoint/2010/main" val="13612856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AE1F1-D796-D74D-893B-21AE97892199}" type="slidenum">
              <a:rPr lang="en-US" smtClean="0"/>
              <a:t>69</a:t>
            </a:fld>
            <a:endParaRPr lang="en-US"/>
          </a:p>
        </p:txBody>
      </p:sp>
    </p:spTree>
    <p:extLst>
      <p:ext uri="{BB962C8B-B14F-4D97-AF65-F5344CB8AC3E}">
        <p14:creationId xmlns:p14="http://schemas.microsoft.com/office/powerpoint/2010/main" val="136128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AE1F1-D796-D74D-893B-21AE97892199}" type="slidenum">
              <a:rPr lang="en-US" smtClean="0"/>
              <a:t>70</a:t>
            </a:fld>
            <a:endParaRPr lang="en-US"/>
          </a:p>
        </p:txBody>
      </p:sp>
    </p:spTree>
    <p:extLst>
      <p:ext uri="{BB962C8B-B14F-4D97-AF65-F5344CB8AC3E}">
        <p14:creationId xmlns:p14="http://schemas.microsoft.com/office/powerpoint/2010/main" val="136128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BBDE1D-CE1C-4A14-8861-D5037730F78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5.gif"/><Relationship Id="rId7" Type="http://schemas.openxmlformats.org/officeDocument/2006/relationships/slide" Target="slide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5.gif"/><Relationship Id="rId7" Type="http://schemas.openxmlformats.org/officeDocument/2006/relationships/image" Target="../media/image79.gi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35.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36.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5.gif"/><Relationship Id="rId5" Type="http://schemas.openxmlformats.org/officeDocument/2006/relationships/image" Target="../media/image84.gif"/><Relationship Id="rId4" Type="http://schemas.openxmlformats.org/officeDocument/2006/relationships/image" Target="../media/image83.gif"/></Relationships>
</file>

<file path=ppt/slides/_rels/slide37.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slide" Target="slide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gif"/></Relationships>
</file>

<file path=ppt/slides/_rels/slide38.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slide" Target="slide2.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1.gif"/><Relationship Id="rId5" Type="http://schemas.openxmlformats.org/officeDocument/2006/relationships/image" Target="../media/image90.gif"/><Relationship Id="rId4" Type="http://schemas.openxmlformats.org/officeDocument/2006/relationships/image" Target="../media/image89.gi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8.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9.jp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image" Target="../media/image105.tiff"/><Relationship Id="rId3" Type="http://schemas.openxmlformats.org/officeDocument/2006/relationships/image" Target="../media/image100.tiff"/><Relationship Id="rId7" Type="http://schemas.openxmlformats.org/officeDocument/2006/relationships/image" Target="../media/image104.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03.tiff"/><Relationship Id="rId5" Type="http://schemas.openxmlformats.org/officeDocument/2006/relationships/image" Target="../media/image102.tiff"/><Relationship Id="rId4" Type="http://schemas.openxmlformats.org/officeDocument/2006/relationships/image" Target="../media/image101.tiff"/></Relationships>
</file>

<file path=ppt/slides/_rels/slide4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4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4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Layout" Target="../slideLayouts/slideLayout7.xml"/><Relationship Id="rId7" Type="http://schemas.openxmlformats.org/officeDocument/2006/relationships/image" Target="../media/image116.em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8" Type="http://schemas.openxmlformats.org/officeDocument/2006/relationships/hyperlink" Target="http://home.fnal.gov/~souvik/" TargetMode="External"/><Relationship Id="rId13" Type="http://schemas.openxmlformats.org/officeDocument/2006/relationships/image" Target="../media/image120.jpeg"/><Relationship Id="rId3" Type="http://schemas.openxmlformats.org/officeDocument/2006/relationships/hyperlink" Target="mailto:anjung@purdue.edu" TargetMode="External"/><Relationship Id="rId7" Type="http://schemas.openxmlformats.org/officeDocument/2006/relationships/hyperlink" Target="mailto:das69@purdue.edu" TargetMode="External"/><Relationship Id="rId12" Type="http://schemas.openxmlformats.org/officeDocument/2006/relationships/image" Target="../media/image119.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www.physics.purdue.edu/~jones105/" TargetMode="External"/><Relationship Id="rId11" Type="http://schemas.openxmlformats.org/officeDocument/2006/relationships/image" Target="../media/image118.png"/><Relationship Id="rId5" Type="http://schemas.openxmlformats.org/officeDocument/2006/relationships/hyperlink" Target="mailto:jones105@purdue.edu" TargetMode="External"/><Relationship Id="rId10" Type="http://schemas.openxmlformats.org/officeDocument/2006/relationships/image" Target="../media/image114.png"/><Relationship Id="rId4" Type="http://schemas.openxmlformats.org/officeDocument/2006/relationships/hyperlink" Target="http://www.physics.purdue.edu/~jung196/" TargetMode="External"/><Relationship Id="rId9" Type="http://schemas.openxmlformats.org/officeDocument/2006/relationships/hyperlink" Target="https://www.purdue.edu/summerstay/students/index.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hyperlink" Target="http://journals.aps.org/prl/abstract/10.1103/PhysRevLett.83.4922"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hyperlink" Target="http://arxiv.org/abs/0705.384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descr="_DSC9540bs"/>
          <p:cNvPicPr>
            <a:picLocks noChangeAspect="1" noChangeArrowheads="1"/>
          </p:cNvPicPr>
          <p:nvPr/>
        </p:nvPicPr>
        <p:blipFill>
          <a:blip r:embed="rId3"/>
          <a:srcRect/>
          <a:stretch>
            <a:fillRect/>
          </a:stretch>
        </p:blipFill>
        <p:spPr bwMode="auto">
          <a:xfrm>
            <a:off x="0" y="0"/>
            <a:ext cx="4562314" cy="6858000"/>
          </a:xfrm>
          <a:prstGeom prst="rect">
            <a:avLst/>
          </a:prstGeom>
          <a:solidFill>
            <a:srgbClr val="FFFF99"/>
          </a:solidFill>
          <a:ln w="0">
            <a:noFill/>
            <a:miter lim="800000"/>
            <a:headEnd/>
            <a:tailEnd/>
          </a:ln>
        </p:spPr>
      </p:pic>
      <p:sp>
        <p:nvSpPr>
          <p:cNvPr id="4" name="Rectangle 3"/>
          <p:cNvSpPr/>
          <p:nvPr/>
        </p:nvSpPr>
        <p:spPr>
          <a:xfrm>
            <a:off x="4572000" y="0"/>
            <a:ext cx="4572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50800" dist="38100" dir="2700000" algn="tl" rotWithShape="0">
                    <a:scrgbClr r="0" g="0" b="0">
                      <a:alpha val="43000"/>
                    </a:scrgbClr>
                  </a:outerShdw>
                </a:effectLst>
                <a:latin typeface="Times New Roman" pitchFamily="18" charset="0"/>
                <a:cs typeface="Times New Roman" pitchFamily="18" charset="0"/>
              </a:rPr>
              <a:t>The Large </a:t>
            </a:r>
            <a:r>
              <a:rPr lang="en-US" sz="3000" dirty="0" err="1">
                <a:effectLst>
                  <a:outerShdw blurRad="50800" dist="38100" dir="2700000" algn="tl" rotWithShape="0">
                    <a:scrgbClr r="0" g="0" b="0">
                      <a:alpha val="43000"/>
                    </a:scrgbClr>
                  </a:outerShdw>
                </a:effectLst>
                <a:latin typeface="Times New Roman" pitchFamily="18" charset="0"/>
                <a:cs typeface="Times New Roman" pitchFamily="18" charset="0"/>
              </a:rPr>
              <a:t>Hadron</a:t>
            </a:r>
            <a:r>
              <a:rPr lang="en-US" sz="3000" dirty="0">
                <a:effectLst>
                  <a:outerShdw blurRad="50800" dist="38100" dir="2700000" algn="tl" rotWithShape="0">
                    <a:scrgbClr r="0" g="0" b="0">
                      <a:alpha val="43000"/>
                    </a:scrgbClr>
                  </a:outerShdw>
                </a:effectLst>
                <a:latin typeface="Times New Roman" pitchFamily="18" charset="0"/>
                <a:cs typeface="Times New Roman" pitchFamily="18" charset="0"/>
              </a:rPr>
              <a:t> Collider</a:t>
            </a:r>
          </a:p>
          <a:p>
            <a:pPr algn="ctr"/>
            <a:r>
              <a:rPr lang="en-US" sz="3000" dirty="0">
                <a:effectLst>
                  <a:outerShdw blurRad="50800" dist="38100" dir="2700000" algn="tl" rotWithShape="0">
                    <a:scrgbClr r="0" g="0" b="0">
                      <a:alpha val="43000"/>
                    </a:scrgbClr>
                  </a:outerShdw>
                </a:effectLst>
                <a:latin typeface="Times New Roman" pitchFamily="18" charset="0"/>
                <a:cs typeface="Times New Roman" pitchFamily="18" charset="0"/>
              </a:rPr>
              <a:t>and Particle Physics</a:t>
            </a:r>
          </a:p>
          <a:p>
            <a:pPr algn="ctr"/>
            <a:endParaRPr lang="en-US" sz="3000" dirty="0">
              <a:effectLst>
                <a:outerShdw blurRad="50800" dist="38100" dir="2700000" algn="tl" rotWithShape="0">
                  <a:scrgbClr r="0" g="0" b="0">
                    <a:alpha val="43000"/>
                  </a:scrgbClr>
                </a:outerShdw>
              </a:effectLst>
              <a:latin typeface="Times New Roman" pitchFamily="18" charset="0"/>
              <a:cs typeface="Times New Roman" pitchFamily="18" charset="0"/>
            </a:endParaRPr>
          </a:p>
          <a:p>
            <a:pPr algn="ctr"/>
            <a:r>
              <a:rPr lang="en-US" sz="3000" dirty="0">
                <a:effectLst>
                  <a:outerShdw blurRad="50800" dist="38100" dir="2700000" algn="tl" rotWithShape="0">
                    <a:scrgbClr r="0" g="0" b="0">
                      <a:alpha val="43000"/>
                    </a:scrgbClr>
                  </a:outerShdw>
                </a:effectLst>
                <a:latin typeface="Times New Roman" pitchFamily="18" charset="0"/>
                <a:cs typeface="Times New Roman" pitchFamily="18" charset="0"/>
              </a:rPr>
              <a:t>Discovering the Higgs Boson and Looking Beyond</a:t>
            </a:r>
          </a:p>
          <a:p>
            <a:pPr algn="ctr"/>
            <a:endParaRPr lang="en-US" sz="3000" dirty="0">
              <a:effectLst>
                <a:outerShdw blurRad="50800" dist="38100" dir="2700000" algn="tl" rotWithShape="0">
                  <a:scrgbClr r="0" g="0" b="0">
                    <a:alpha val="43000"/>
                  </a:scrgbClr>
                </a:outerShdw>
              </a:effectLst>
              <a:latin typeface="Times New Roman" pitchFamily="18" charset="0"/>
              <a:cs typeface="Times New Roman" pitchFamily="18" charset="0"/>
            </a:endParaRPr>
          </a:p>
          <a:p>
            <a:pPr algn="ctr"/>
            <a:r>
              <a:rPr lang="en-US" sz="2500" dirty="0" err="1">
                <a:effectLst>
                  <a:outerShdw blurRad="50800" dist="38100" dir="2700000" algn="tl" rotWithShape="0">
                    <a:scrgbClr r="0" g="0" b="0">
                      <a:alpha val="43000"/>
                    </a:scrgbClr>
                  </a:outerShdw>
                </a:effectLst>
                <a:latin typeface="Times New Roman" pitchFamily="18" charset="0"/>
                <a:cs typeface="Times New Roman" pitchFamily="18" charset="0"/>
              </a:rPr>
              <a:t>Souvik</a:t>
            </a:r>
            <a:r>
              <a:rPr lang="en-US" sz="2500" dirty="0">
                <a:effectLst>
                  <a:outerShdw blurRad="50800" dist="38100" dir="2700000" algn="tl" rotWithShape="0">
                    <a:scrgbClr r="0" g="0" b="0">
                      <a:alpha val="43000"/>
                    </a:scrgbClr>
                  </a:outerShdw>
                </a:effectLst>
                <a:latin typeface="Times New Roman" pitchFamily="18" charset="0"/>
                <a:cs typeface="Times New Roman" pitchFamily="18" charset="0"/>
              </a:rPr>
              <a:t> Das</a:t>
            </a:r>
          </a:p>
          <a:p>
            <a:pPr algn="ctr"/>
            <a:r>
              <a:rPr lang="en-US" sz="2500" dirty="0">
                <a:effectLst>
                  <a:outerShdw blurRad="50800" dist="38100" dir="2700000" algn="tl" rotWithShape="0">
                    <a:scrgbClr r="0" g="0" b="0">
                      <a:alpha val="43000"/>
                    </a:scrgbClr>
                  </a:outerShdw>
                </a:effectLst>
                <a:latin typeface="Times New Roman" pitchFamily="18" charset="0"/>
                <a:cs typeface="Times New Roman" pitchFamily="18" charset="0"/>
              </a:rPr>
              <a:t>Purdue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holds everything together? – (I) Gravitation</a:t>
            </a:r>
          </a:p>
        </p:txBody>
      </p:sp>
      <p:pic>
        <p:nvPicPr>
          <p:cNvPr id="4098" name="Picture 2"/>
          <p:cNvPicPr>
            <a:picLocks noChangeAspect="1" noChangeArrowheads="1"/>
          </p:cNvPicPr>
          <p:nvPr/>
        </p:nvPicPr>
        <p:blipFill>
          <a:blip r:embed="rId3"/>
          <a:srcRect/>
          <a:stretch>
            <a:fillRect/>
          </a:stretch>
        </p:blipFill>
        <p:spPr bwMode="auto">
          <a:xfrm>
            <a:off x="593522" y="3867150"/>
            <a:ext cx="1692478" cy="25336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76200" y="838201"/>
            <a:ext cx="2788228" cy="1752600"/>
          </a:xfrm>
          <a:prstGeom prst="rect">
            <a:avLst/>
          </a:prstGeom>
          <a:noFill/>
          <a:ln w="9525">
            <a:noFill/>
            <a:miter lim="800000"/>
            <a:headEnd/>
            <a:tailEnd/>
          </a:ln>
          <a:effectLst/>
        </p:spPr>
      </p:pic>
      <p:sp>
        <p:nvSpPr>
          <p:cNvPr id="10" name="TextBox 9"/>
          <p:cNvSpPr txBox="1"/>
          <p:nvPr/>
        </p:nvSpPr>
        <p:spPr>
          <a:xfrm>
            <a:off x="304800" y="6488668"/>
            <a:ext cx="2286000" cy="369332"/>
          </a:xfrm>
          <a:prstGeom prst="rect">
            <a:avLst/>
          </a:prstGeom>
          <a:noFill/>
        </p:spPr>
        <p:txBody>
          <a:bodyPr wrap="square" rtlCol="0">
            <a:spAutoFit/>
          </a:bodyPr>
          <a:lstStyle/>
          <a:p>
            <a:r>
              <a:rPr lang="en-US" dirty="0"/>
              <a:t>Terrestrial Gravitation</a:t>
            </a:r>
          </a:p>
        </p:txBody>
      </p:sp>
      <p:sp>
        <p:nvSpPr>
          <p:cNvPr id="11" name="TextBox 10"/>
          <p:cNvSpPr txBox="1"/>
          <p:nvPr/>
        </p:nvSpPr>
        <p:spPr>
          <a:xfrm>
            <a:off x="304800" y="2667000"/>
            <a:ext cx="2438400" cy="369332"/>
          </a:xfrm>
          <a:prstGeom prst="rect">
            <a:avLst/>
          </a:prstGeom>
          <a:noFill/>
        </p:spPr>
        <p:txBody>
          <a:bodyPr wrap="square" rtlCol="0">
            <a:spAutoFit/>
          </a:bodyPr>
          <a:lstStyle/>
          <a:p>
            <a:r>
              <a:rPr lang="en-US" dirty="0"/>
              <a:t>Celestial Gravitation</a:t>
            </a:r>
          </a:p>
        </p:txBody>
      </p:sp>
      <p:sp>
        <p:nvSpPr>
          <p:cNvPr id="12" name="Right Brace 11"/>
          <p:cNvSpPr/>
          <p:nvPr/>
        </p:nvSpPr>
        <p:spPr>
          <a:xfrm>
            <a:off x="2971800" y="2057400"/>
            <a:ext cx="8382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102" name="Picture 6"/>
          <p:cNvPicPr>
            <a:picLocks noChangeAspect="1" noChangeArrowheads="1"/>
          </p:cNvPicPr>
          <p:nvPr/>
        </p:nvPicPr>
        <p:blipFill>
          <a:blip r:embed="rId5"/>
          <a:srcRect/>
          <a:stretch>
            <a:fillRect/>
          </a:stretch>
        </p:blipFill>
        <p:spPr bwMode="auto">
          <a:xfrm>
            <a:off x="3810000" y="2667000"/>
            <a:ext cx="2068286" cy="1447800"/>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6400800" y="2790825"/>
            <a:ext cx="2552700" cy="2543175"/>
          </a:xfrm>
          <a:prstGeom prst="rect">
            <a:avLst/>
          </a:prstGeom>
          <a:noFill/>
          <a:ln w="9525">
            <a:noFill/>
            <a:miter lim="800000"/>
            <a:headEnd/>
            <a:tailEnd/>
          </a:ln>
          <a:effectLst/>
        </p:spPr>
      </p:pic>
      <p:sp>
        <p:nvSpPr>
          <p:cNvPr id="17" name="Right Arrow 16"/>
          <p:cNvSpPr/>
          <p:nvPr/>
        </p:nvSpPr>
        <p:spPr>
          <a:xfrm>
            <a:off x="5943600" y="3200400"/>
            <a:ext cx="304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p:cNvPicPr>
            <a:picLocks noChangeAspect="1" noChangeArrowheads="1"/>
          </p:cNvPicPr>
          <p:nvPr/>
        </p:nvPicPr>
        <p:blipFill>
          <a:blip r:embed="rId7"/>
          <a:srcRect/>
          <a:stretch>
            <a:fillRect/>
          </a:stretch>
        </p:blipFill>
        <p:spPr bwMode="auto">
          <a:xfrm>
            <a:off x="4267200" y="914400"/>
            <a:ext cx="1225857" cy="1683511"/>
          </a:xfrm>
          <a:prstGeom prst="rect">
            <a:avLst/>
          </a:prstGeom>
          <a:noFill/>
          <a:ln w="9525">
            <a:noFill/>
            <a:miter lim="800000"/>
            <a:headEnd/>
            <a:tailEnd/>
          </a:ln>
          <a:effectLst/>
        </p:spPr>
      </p:pic>
      <p:sp>
        <p:nvSpPr>
          <p:cNvPr id="19" name="TextBox 18"/>
          <p:cNvSpPr txBox="1"/>
          <p:nvPr/>
        </p:nvSpPr>
        <p:spPr>
          <a:xfrm>
            <a:off x="3810000" y="4343401"/>
            <a:ext cx="1981200" cy="923330"/>
          </a:xfrm>
          <a:prstGeom prst="rect">
            <a:avLst/>
          </a:prstGeom>
          <a:noFill/>
        </p:spPr>
        <p:txBody>
          <a:bodyPr wrap="square" rtlCol="0">
            <a:spAutoFit/>
          </a:bodyPr>
          <a:lstStyle/>
          <a:p>
            <a:r>
              <a:rPr lang="en-US" dirty="0"/>
              <a:t>Newton’s Law of</a:t>
            </a:r>
          </a:p>
          <a:p>
            <a:pPr algn="ctr"/>
            <a:r>
              <a:rPr lang="en-US" b="1" dirty="0"/>
              <a:t>Universal </a:t>
            </a:r>
          </a:p>
          <a:p>
            <a:pPr algn="ctr"/>
            <a:r>
              <a:rPr lang="en-US" b="1" dirty="0"/>
              <a:t>Gravitation</a:t>
            </a:r>
          </a:p>
        </p:txBody>
      </p:sp>
      <p:sp>
        <p:nvSpPr>
          <p:cNvPr id="20" name="TextBox 19"/>
          <p:cNvSpPr txBox="1"/>
          <p:nvPr/>
        </p:nvSpPr>
        <p:spPr>
          <a:xfrm>
            <a:off x="6781800" y="5401270"/>
            <a:ext cx="1981200" cy="923330"/>
          </a:xfrm>
          <a:prstGeom prst="rect">
            <a:avLst/>
          </a:prstGeom>
          <a:noFill/>
        </p:spPr>
        <p:txBody>
          <a:bodyPr wrap="square" rtlCol="0">
            <a:spAutoFit/>
          </a:bodyPr>
          <a:lstStyle/>
          <a:p>
            <a:r>
              <a:rPr lang="en-US" dirty="0"/>
              <a:t>Einstein’s</a:t>
            </a:r>
          </a:p>
          <a:p>
            <a:pPr algn="ctr"/>
            <a:r>
              <a:rPr lang="en-US" b="1" dirty="0"/>
              <a:t>General Theory of Relativity</a:t>
            </a:r>
          </a:p>
        </p:txBody>
      </p:sp>
      <p:pic>
        <p:nvPicPr>
          <p:cNvPr id="4105" name="Picture 9"/>
          <p:cNvPicPr>
            <a:picLocks noChangeAspect="1" noChangeArrowheads="1"/>
          </p:cNvPicPr>
          <p:nvPr/>
        </p:nvPicPr>
        <p:blipFill>
          <a:blip r:embed="rId8"/>
          <a:srcRect/>
          <a:stretch>
            <a:fillRect/>
          </a:stretch>
        </p:blipFill>
        <p:spPr bwMode="auto">
          <a:xfrm>
            <a:off x="6858001" y="762000"/>
            <a:ext cx="1371599" cy="192709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2000"/>
                                        <p:tgtEl>
                                          <p:spTgt spid="4102"/>
                                        </p:tgtEl>
                                      </p:cBhvr>
                                    </p:animEffect>
                                  </p:childTnLst>
                                </p:cTn>
                              </p:par>
                              <p:par>
                                <p:cTn id="11" presetID="10" presetClass="entr" presetSubtype="0"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fade">
                                      <p:cBhvr>
                                        <p:cTn id="13" dur="2000"/>
                                        <p:tgtEl>
                                          <p:spTgt spid="4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3"/>
                                        </p:tgtEl>
                                        <p:attrNameLst>
                                          <p:attrName>style.visibility</p:attrName>
                                        </p:attrNameLst>
                                      </p:cBhvr>
                                      <p:to>
                                        <p:strVal val="visible"/>
                                      </p:to>
                                    </p:set>
                                    <p:animEffect transition="in" filter="fade">
                                      <p:cBhvr>
                                        <p:cTn id="21" dur="2000"/>
                                        <p:tgtEl>
                                          <p:spTgt spid="4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4105"/>
                                        </p:tgtEl>
                                        <p:attrNameLst>
                                          <p:attrName>style.visibility</p:attrName>
                                        </p:attrNameLst>
                                      </p:cBhvr>
                                      <p:to>
                                        <p:strVal val="visible"/>
                                      </p:to>
                                    </p:set>
                                    <p:animEffect transition="in" filter="fade">
                                      <p:cBhvr>
                                        <p:cTn id="30" dur="2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Forces as Interactions</a:t>
            </a:r>
          </a:p>
        </p:txBody>
      </p:sp>
      <p:pic>
        <p:nvPicPr>
          <p:cNvPr id="82946" name="Picture 2"/>
          <p:cNvPicPr>
            <a:picLocks noChangeAspect="1" noChangeArrowheads="1"/>
          </p:cNvPicPr>
          <p:nvPr/>
        </p:nvPicPr>
        <p:blipFill>
          <a:blip r:embed="rId3"/>
          <a:srcRect/>
          <a:stretch>
            <a:fillRect/>
          </a:stretch>
        </p:blipFill>
        <p:spPr bwMode="auto">
          <a:xfrm>
            <a:off x="304800" y="1266825"/>
            <a:ext cx="3771900" cy="2162175"/>
          </a:xfrm>
          <a:prstGeom prst="rect">
            <a:avLst/>
          </a:prstGeom>
          <a:noFill/>
          <a:ln w="9525">
            <a:noFill/>
            <a:miter lim="800000"/>
            <a:headEnd/>
            <a:tailEnd/>
          </a:ln>
          <a:effectLst/>
        </p:spPr>
      </p:pic>
      <p:pic>
        <p:nvPicPr>
          <p:cNvPr id="82950" name="Picture 6"/>
          <p:cNvPicPr>
            <a:picLocks noChangeAspect="1" noChangeArrowheads="1"/>
          </p:cNvPicPr>
          <p:nvPr/>
        </p:nvPicPr>
        <p:blipFill>
          <a:blip r:embed="rId4"/>
          <a:srcRect/>
          <a:stretch>
            <a:fillRect/>
          </a:stretch>
        </p:blipFill>
        <p:spPr bwMode="auto">
          <a:xfrm>
            <a:off x="5105400" y="4076700"/>
            <a:ext cx="3829050" cy="2400300"/>
          </a:xfrm>
          <a:prstGeom prst="rect">
            <a:avLst/>
          </a:prstGeom>
          <a:noFill/>
          <a:ln w="9525">
            <a:noFill/>
            <a:miter lim="800000"/>
            <a:headEnd/>
            <a:tailEnd/>
          </a:ln>
          <a:effectLst/>
        </p:spPr>
      </p:pic>
      <p:sp>
        <p:nvSpPr>
          <p:cNvPr id="8" name="Striped Right Arrow 7"/>
          <p:cNvSpPr/>
          <p:nvPr/>
        </p:nvSpPr>
        <p:spPr>
          <a:xfrm rot="2292759">
            <a:off x="3290413" y="3500233"/>
            <a:ext cx="2057400" cy="9144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762000"/>
            <a:ext cx="7162800" cy="369332"/>
          </a:xfrm>
          <a:prstGeom prst="rect">
            <a:avLst/>
          </a:prstGeom>
          <a:noFill/>
        </p:spPr>
        <p:txBody>
          <a:bodyPr wrap="square" rtlCol="0">
            <a:spAutoFit/>
          </a:bodyPr>
          <a:lstStyle/>
          <a:p>
            <a:r>
              <a:rPr lang="en-US" i="1" dirty="0"/>
              <a:t>All forces can be thought of as interactions between elementary particles.</a:t>
            </a:r>
          </a:p>
        </p:txBody>
      </p:sp>
      <p:sp>
        <p:nvSpPr>
          <p:cNvPr id="10" name="TextBox 9"/>
          <p:cNvSpPr txBox="1"/>
          <p:nvPr/>
        </p:nvSpPr>
        <p:spPr>
          <a:xfrm>
            <a:off x="5486400" y="1600200"/>
            <a:ext cx="2743200" cy="646331"/>
          </a:xfrm>
          <a:prstGeom prst="rect">
            <a:avLst/>
          </a:prstGeom>
          <a:noFill/>
        </p:spPr>
        <p:txBody>
          <a:bodyPr wrap="square" rtlCol="0">
            <a:spAutoFit/>
          </a:bodyPr>
          <a:lstStyle/>
          <a:p>
            <a:r>
              <a:rPr lang="en-US" dirty="0"/>
              <a:t>All forces are mediated by a </a:t>
            </a:r>
            <a:r>
              <a:rPr lang="en-US" dirty="0">
                <a:solidFill>
                  <a:srgbClr val="FF0000"/>
                </a:solidFill>
                <a:effectLst>
                  <a:outerShdw blurRad="38100" dist="38100" dir="2700000" algn="tl">
                    <a:srgbClr val="000000">
                      <a:alpha val="43137"/>
                    </a:srgbClr>
                  </a:outerShdw>
                </a:effectLst>
              </a:rPr>
              <a:t>force-carrying particle</a:t>
            </a:r>
            <a:r>
              <a:rPr lang="en-US" dirty="0"/>
              <a:t>.</a:t>
            </a:r>
          </a:p>
        </p:txBody>
      </p:sp>
      <p:cxnSp>
        <p:nvCxnSpPr>
          <p:cNvPr id="12" name="Curved Connector 11"/>
          <p:cNvCxnSpPr>
            <a:stCxn id="10" idx="1"/>
          </p:cNvCxnSpPr>
          <p:nvPr/>
        </p:nvCxnSpPr>
        <p:spPr>
          <a:xfrm rot="10800000" flipV="1">
            <a:off x="2286000" y="1923366"/>
            <a:ext cx="3200400" cy="51503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0" idx="2"/>
          </p:cNvCxnSpPr>
          <p:nvPr/>
        </p:nvCxnSpPr>
        <p:spPr>
          <a:xfrm rot="16200000" flipH="1">
            <a:off x="5619065" y="3485466"/>
            <a:ext cx="2782671" cy="3048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05400" y="6324600"/>
            <a:ext cx="3810000" cy="276999"/>
          </a:xfrm>
          <a:prstGeom prst="rect">
            <a:avLst/>
          </a:prstGeom>
          <a:noFill/>
        </p:spPr>
        <p:txBody>
          <a:bodyPr wrap="square" rtlCol="0">
            <a:spAutoFit/>
          </a:bodyPr>
          <a:lstStyle/>
          <a:p>
            <a:r>
              <a:rPr lang="en-US" sz="1200" dirty="0">
                <a:solidFill>
                  <a:schemeClr val="tx1">
                    <a:lumMod val="50000"/>
                    <a:lumOff val="50000"/>
                  </a:schemeClr>
                </a:solidFill>
              </a:rPr>
              <a:t>A </a:t>
            </a:r>
            <a:r>
              <a:rPr lang="en-US" sz="1200" dirty="0">
                <a:solidFill>
                  <a:srgbClr val="FF0000"/>
                </a:solidFill>
              </a:rPr>
              <a:t>Feynman Diagram </a:t>
            </a:r>
            <a:r>
              <a:rPr lang="en-US" sz="1200" dirty="0">
                <a:solidFill>
                  <a:schemeClr val="tx1">
                    <a:lumMod val="50000"/>
                    <a:lumOff val="50000"/>
                  </a:schemeClr>
                </a:solidFill>
              </a:rPr>
              <a:t>for two electrons repelling each other</a:t>
            </a:r>
          </a:p>
        </p:txBody>
      </p:sp>
      <p:pic>
        <p:nvPicPr>
          <p:cNvPr id="82951" name="Picture 7"/>
          <p:cNvPicPr>
            <a:picLocks noChangeAspect="1" noChangeArrowheads="1"/>
          </p:cNvPicPr>
          <p:nvPr/>
        </p:nvPicPr>
        <p:blipFill>
          <a:blip r:embed="rId5"/>
          <a:srcRect/>
          <a:stretch>
            <a:fillRect/>
          </a:stretch>
        </p:blipFill>
        <p:spPr bwMode="auto">
          <a:xfrm>
            <a:off x="864756" y="4047181"/>
            <a:ext cx="2488044" cy="2201219"/>
          </a:xfrm>
          <a:prstGeom prst="rect">
            <a:avLst/>
          </a:prstGeom>
          <a:noFill/>
          <a:ln w="9525">
            <a:noFill/>
            <a:miter lim="800000"/>
            <a:headEnd/>
            <a:tailEnd/>
          </a:ln>
          <a:effectLst/>
        </p:spPr>
      </p:pic>
      <p:sp>
        <p:nvSpPr>
          <p:cNvPr id="27" name="TextBox 26"/>
          <p:cNvSpPr txBox="1"/>
          <p:nvPr/>
        </p:nvSpPr>
        <p:spPr>
          <a:xfrm>
            <a:off x="1447800" y="6352401"/>
            <a:ext cx="1371600" cy="276999"/>
          </a:xfrm>
          <a:prstGeom prst="rect">
            <a:avLst/>
          </a:prstGeom>
          <a:noFill/>
        </p:spPr>
        <p:txBody>
          <a:bodyPr wrap="square" rtlCol="0">
            <a:spAutoFit/>
          </a:bodyPr>
          <a:lstStyle/>
          <a:p>
            <a:r>
              <a:rPr lang="en-US" sz="1200" dirty="0">
                <a:solidFill>
                  <a:schemeClr val="tx1">
                    <a:lumMod val="50000"/>
                    <a:lumOff val="50000"/>
                  </a:schemeClr>
                </a:solidFill>
              </a:rPr>
              <a:t>Richard Feynman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2000"/>
                                        <p:tgtEl>
                                          <p:spTgt spid="82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950"/>
                                        </p:tgtEl>
                                        <p:attrNameLst>
                                          <p:attrName>style.visibility</p:attrName>
                                        </p:attrNameLst>
                                      </p:cBhvr>
                                      <p:to>
                                        <p:strVal val="visible"/>
                                      </p:to>
                                    </p:set>
                                    <p:animEffect transition="in" filter="fade">
                                      <p:cBhvr>
                                        <p:cTn id="12" dur="2000"/>
                                        <p:tgtEl>
                                          <p:spTgt spid="829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0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82951"/>
                                        </p:tgtEl>
                                        <p:attrNameLst>
                                          <p:attrName>style.visibility</p:attrName>
                                        </p:attrNameLst>
                                      </p:cBhvr>
                                      <p:to>
                                        <p:strVal val="visible"/>
                                      </p:to>
                                    </p:set>
                                    <p:animEffect transition="in" filter="fade">
                                      <p:cBhvr>
                                        <p:cTn id="34" dur="2000"/>
                                        <p:tgtEl>
                                          <p:spTgt spid="829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holds everything together? – (II) Electromagnetism</a:t>
            </a:r>
          </a:p>
        </p:txBody>
      </p:sp>
      <p:pic>
        <p:nvPicPr>
          <p:cNvPr id="4100" name="Picture 4"/>
          <p:cNvPicPr>
            <a:picLocks noChangeAspect="1" noChangeArrowheads="1"/>
          </p:cNvPicPr>
          <p:nvPr/>
        </p:nvPicPr>
        <p:blipFill>
          <a:blip r:embed="rId3"/>
          <a:srcRect/>
          <a:stretch>
            <a:fillRect/>
          </a:stretch>
        </p:blipFill>
        <p:spPr bwMode="auto">
          <a:xfrm>
            <a:off x="5257800" y="762000"/>
            <a:ext cx="3692769" cy="16002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304800" y="762001"/>
            <a:ext cx="2133600" cy="228840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228600" y="3886200"/>
            <a:ext cx="2591873" cy="2300287"/>
          </a:xfrm>
          <a:prstGeom prst="rect">
            <a:avLst/>
          </a:prstGeom>
          <a:noFill/>
          <a:ln w="9525">
            <a:noFill/>
            <a:miter lim="800000"/>
            <a:headEnd/>
            <a:tailEnd/>
          </a:ln>
          <a:effectLst/>
        </p:spPr>
      </p:pic>
      <p:sp>
        <p:nvSpPr>
          <p:cNvPr id="14" name="TextBox 13"/>
          <p:cNvSpPr txBox="1"/>
          <p:nvPr/>
        </p:nvSpPr>
        <p:spPr>
          <a:xfrm>
            <a:off x="762000" y="2971800"/>
            <a:ext cx="1295400" cy="381000"/>
          </a:xfrm>
          <a:prstGeom prst="rect">
            <a:avLst/>
          </a:prstGeom>
          <a:noFill/>
        </p:spPr>
        <p:txBody>
          <a:bodyPr wrap="square" rtlCol="0">
            <a:spAutoFit/>
          </a:bodyPr>
          <a:lstStyle/>
          <a:p>
            <a:r>
              <a:rPr lang="en-US" dirty="0"/>
              <a:t>Electricity</a:t>
            </a:r>
          </a:p>
        </p:txBody>
      </p:sp>
      <p:sp>
        <p:nvSpPr>
          <p:cNvPr id="15" name="TextBox 14"/>
          <p:cNvSpPr txBox="1"/>
          <p:nvPr/>
        </p:nvSpPr>
        <p:spPr>
          <a:xfrm>
            <a:off x="914400" y="6172200"/>
            <a:ext cx="1295400" cy="381000"/>
          </a:xfrm>
          <a:prstGeom prst="rect">
            <a:avLst/>
          </a:prstGeom>
          <a:noFill/>
        </p:spPr>
        <p:txBody>
          <a:bodyPr wrap="square" rtlCol="0">
            <a:spAutoFit/>
          </a:bodyPr>
          <a:lstStyle/>
          <a:p>
            <a:r>
              <a:rPr lang="en-US" dirty="0"/>
              <a:t>Magnetism</a:t>
            </a:r>
          </a:p>
        </p:txBody>
      </p:sp>
      <p:pic>
        <p:nvPicPr>
          <p:cNvPr id="5126" name="Picture 6"/>
          <p:cNvPicPr>
            <a:picLocks noChangeAspect="1" noChangeArrowheads="1"/>
          </p:cNvPicPr>
          <p:nvPr/>
        </p:nvPicPr>
        <p:blipFill>
          <a:blip r:embed="rId6"/>
          <a:srcRect/>
          <a:stretch>
            <a:fillRect/>
          </a:stretch>
        </p:blipFill>
        <p:spPr bwMode="auto">
          <a:xfrm>
            <a:off x="6043612" y="4491815"/>
            <a:ext cx="3024188" cy="2213785"/>
          </a:xfrm>
          <a:prstGeom prst="rect">
            <a:avLst/>
          </a:prstGeom>
          <a:noFill/>
          <a:ln w="9525">
            <a:noFill/>
            <a:miter lim="800000"/>
            <a:headEnd/>
            <a:tailEnd/>
          </a:ln>
          <a:effectLst/>
        </p:spPr>
      </p:pic>
      <p:sp>
        <p:nvSpPr>
          <p:cNvPr id="18" name="TextBox 17"/>
          <p:cNvSpPr txBox="1"/>
          <p:nvPr/>
        </p:nvSpPr>
        <p:spPr>
          <a:xfrm>
            <a:off x="6858000" y="2362200"/>
            <a:ext cx="762000" cy="369332"/>
          </a:xfrm>
          <a:prstGeom prst="rect">
            <a:avLst/>
          </a:prstGeom>
          <a:noFill/>
        </p:spPr>
        <p:txBody>
          <a:bodyPr wrap="square" rtlCol="0">
            <a:spAutoFit/>
          </a:bodyPr>
          <a:lstStyle/>
          <a:p>
            <a:r>
              <a:rPr lang="en-US" dirty="0"/>
              <a:t>Light</a:t>
            </a:r>
          </a:p>
        </p:txBody>
      </p:sp>
      <p:pic>
        <p:nvPicPr>
          <p:cNvPr id="19" name="Picture 6"/>
          <p:cNvPicPr>
            <a:picLocks noChangeAspect="1" noChangeArrowheads="1"/>
          </p:cNvPicPr>
          <p:nvPr/>
        </p:nvPicPr>
        <p:blipFill>
          <a:blip r:embed="rId7" cstate="print"/>
          <a:srcRect/>
          <a:stretch>
            <a:fillRect/>
          </a:stretch>
        </p:blipFill>
        <p:spPr bwMode="auto">
          <a:xfrm>
            <a:off x="3200400" y="762000"/>
            <a:ext cx="1121915" cy="1095375"/>
          </a:xfrm>
          <a:prstGeom prst="rect">
            <a:avLst/>
          </a:prstGeom>
          <a:noFill/>
          <a:ln w="9525">
            <a:noFill/>
            <a:miter lim="800000"/>
            <a:headEnd/>
            <a:tailEnd/>
          </a:ln>
          <a:effectLst/>
        </p:spPr>
      </p:pic>
      <p:sp>
        <p:nvSpPr>
          <p:cNvPr id="20" name="TextBox 19"/>
          <p:cNvSpPr txBox="1"/>
          <p:nvPr/>
        </p:nvSpPr>
        <p:spPr>
          <a:xfrm>
            <a:off x="3200400" y="1981200"/>
            <a:ext cx="1219200" cy="369332"/>
          </a:xfrm>
          <a:prstGeom prst="rect">
            <a:avLst/>
          </a:prstGeom>
          <a:noFill/>
        </p:spPr>
        <p:txBody>
          <a:bodyPr wrap="square" rtlCol="0">
            <a:spAutoFit/>
          </a:bodyPr>
          <a:lstStyle/>
          <a:p>
            <a:r>
              <a:rPr lang="en-US" dirty="0"/>
              <a:t>Chemistry</a:t>
            </a:r>
          </a:p>
        </p:txBody>
      </p:sp>
      <p:sp>
        <p:nvSpPr>
          <p:cNvPr id="21" name="TextBox 20"/>
          <p:cNvSpPr txBox="1"/>
          <p:nvPr/>
        </p:nvSpPr>
        <p:spPr>
          <a:xfrm>
            <a:off x="4800600" y="5410200"/>
            <a:ext cx="1600200" cy="646331"/>
          </a:xfrm>
          <a:prstGeom prst="rect">
            <a:avLst/>
          </a:prstGeom>
          <a:noFill/>
        </p:spPr>
        <p:txBody>
          <a:bodyPr wrap="square" rtlCol="0">
            <a:spAutoFit/>
          </a:bodyPr>
          <a:lstStyle/>
          <a:p>
            <a:r>
              <a:rPr lang="en-US" dirty="0"/>
              <a:t>4 dimensional space-time</a:t>
            </a:r>
          </a:p>
        </p:txBody>
      </p:sp>
      <p:sp>
        <p:nvSpPr>
          <p:cNvPr id="22" name="Cloud 21"/>
          <p:cNvSpPr/>
          <p:nvPr/>
        </p:nvSpPr>
        <p:spPr>
          <a:xfrm>
            <a:off x="2667000" y="2133600"/>
            <a:ext cx="4191000" cy="3124200"/>
          </a:xfrm>
          <a:prstGeom prst="cloud">
            <a:avLst/>
          </a:prstGeom>
          <a:solidFill>
            <a:schemeClr val="tx2">
              <a:lumMod val="60000"/>
              <a:lumOff val="4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Electromagnetic Force</a:t>
            </a:r>
          </a:p>
          <a:p>
            <a:pPr algn="ctr"/>
            <a:endParaRPr lang="en-US" b="1" dirty="0"/>
          </a:p>
          <a:p>
            <a:pPr algn="ctr">
              <a:buFont typeface="Arial" pitchFamily="34" charset="0"/>
              <a:buChar char="•"/>
            </a:pPr>
            <a:r>
              <a:rPr lang="en-US" dirty="0"/>
              <a:t>Felt by all charged particles</a:t>
            </a:r>
          </a:p>
          <a:p>
            <a:pPr algn="ctr">
              <a:buFont typeface="Arial" pitchFamily="34" charset="0"/>
              <a:buChar char="•"/>
            </a:pPr>
            <a:r>
              <a:rPr lang="en-US" dirty="0"/>
              <a:t>Carried by particles called </a:t>
            </a:r>
            <a:r>
              <a:rPr lang="en-US" i="1" dirty="0"/>
              <a:t>photons </a:t>
            </a:r>
            <a:r>
              <a:rPr lang="en-US" dirty="0"/>
              <a:t>in the quantum theory</a:t>
            </a:r>
            <a:endParaRPr lang="en-US" i="1" dirty="0"/>
          </a:p>
        </p:txBody>
      </p:sp>
      <p:sp>
        <p:nvSpPr>
          <p:cNvPr id="23" name="Flowchart: Preparation 22"/>
          <p:cNvSpPr/>
          <p:nvPr/>
        </p:nvSpPr>
        <p:spPr>
          <a:xfrm>
            <a:off x="7010400" y="3429000"/>
            <a:ext cx="1447800" cy="381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Photon</a:t>
            </a:r>
          </a:p>
          <a:p>
            <a:pPr algn="ctr"/>
            <a:r>
              <a:rPr lang="en-US" sz="900" dirty="0"/>
              <a:t>0 mass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holds everything together? – (III) Strong Nuclear Force</a:t>
            </a:r>
          </a:p>
        </p:txBody>
      </p:sp>
      <p:pic>
        <p:nvPicPr>
          <p:cNvPr id="6149" name="Picture 5"/>
          <p:cNvPicPr>
            <a:picLocks noChangeAspect="1" noChangeArrowheads="1"/>
          </p:cNvPicPr>
          <p:nvPr/>
        </p:nvPicPr>
        <p:blipFill>
          <a:blip r:embed="rId3"/>
          <a:srcRect/>
          <a:stretch>
            <a:fillRect/>
          </a:stretch>
        </p:blipFill>
        <p:spPr bwMode="auto">
          <a:xfrm>
            <a:off x="5486400" y="762000"/>
            <a:ext cx="1743075" cy="17907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4"/>
          <a:srcRect/>
          <a:stretch>
            <a:fillRect/>
          </a:stretch>
        </p:blipFill>
        <p:spPr bwMode="auto">
          <a:xfrm>
            <a:off x="1524000" y="762000"/>
            <a:ext cx="2057400" cy="1914525"/>
          </a:xfrm>
          <a:prstGeom prst="rect">
            <a:avLst/>
          </a:prstGeom>
          <a:noFill/>
          <a:ln w="9525">
            <a:noFill/>
            <a:miter lim="800000"/>
            <a:headEnd/>
            <a:tailEnd/>
          </a:ln>
          <a:effectLst/>
        </p:spPr>
      </p:pic>
      <p:cxnSp>
        <p:nvCxnSpPr>
          <p:cNvPr id="11" name="Curved Connector 10"/>
          <p:cNvCxnSpPr/>
          <p:nvPr/>
        </p:nvCxnSpPr>
        <p:spPr>
          <a:xfrm rot="10800000" flipV="1">
            <a:off x="6781800" y="1371600"/>
            <a:ext cx="533400" cy="152400"/>
          </a:xfrm>
          <a:prstGeom prst="curved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Cloud 11"/>
          <p:cNvSpPr/>
          <p:nvPr/>
        </p:nvSpPr>
        <p:spPr>
          <a:xfrm>
            <a:off x="304800" y="3429000"/>
            <a:ext cx="8534400" cy="2971800"/>
          </a:xfrm>
          <a:prstGeom prst="cloud">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Strong Nuclear Force</a:t>
            </a:r>
          </a:p>
          <a:p>
            <a:pPr>
              <a:buFont typeface="Arial" pitchFamily="34" charset="0"/>
              <a:buChar char="•"/>
            </a:pPr>
            <a:r>
              <a:rPr lang="en-US" dirty="0"/>
              <a:t>Operational inside neutron stars and other exotic matter</a:t>
            </a:r>
          </a:p>
          <a:p>
            <a:pPr>
              <a:buFont typeface="Arial" pitchFamily="34" charset="0"/>
              <a:buChar char="•"/>
            </a:pPr>
            <a:r>
              <a:rPr lang="en-US" dirty="0"/>
              <a:t>Mediated by particles called </a:t>
            </a:r>
            <a:r>
              <a:rPr lang="en-US" i="1" dirty="0"/>
              <a:t>gluons</a:t>
            </a:r>
          </a:p>
          <a:p>
            <a:pPr>
              <a:buFont typeface="Arial" pitchFamily="34" charset="0"/>
              <a:buChar char="•"/>
            </a:pPr>
            <a:r>
              <a:rPr lang="en-US" dirty="0"/>
              <a:t>Quarks and other gluons feel this force</a:t>
            </a:r>
            <a:endParaRPr lang="en-US" i="1" dirty="0"/>
          </a:p>
          <a:p>
            <a:pPr>
              <a:buFont typeface="Arial" pitchFamily="34" charset="0"/>
              <a:buChar char="•"/>
            </a:pPr>
            <a:r>
              <a:rPr lang="en-US" dirty="0"/>
              <a:t>Very short in range</a:t>
            </a:r>
          </a:p>
        </p:txBody>
      </p:sp>
      <p:sp>
        <p:nvSpPr>
          <p:cNvPr id="13" name="Rectangle 12"/>
          <p:cNvSpPr/>
          <p:nvPr/>
        </p:nvSpPr>
        <p:spPr>
          <a:xfrm>
            <a:off x="1066800" y="2630269"/>
            <a:ext cx="3352800" cy="646331"/>
          </a:xfrm>
          <a:prstGeom prst="rect">
            <a:avLst/>
          </a:prstGeom>
        </p:spPr>
        <p:txBody>
          <a:bodyPr wrap="square">
            <a:spAutoFit/>
          </a:bodyPr>
          <a:lstStyle/>
          <a:p>
            <a:r>
              <a:rPr lang="en-US" dirty="0"/>
              <a:t>Binds protons and neutrons together to form atomic nuclei</a:t>
            </a:r>
          </a:p>
        </p:txBody>
      </p:sp>
      <p:sp>
        <p:nvSpPr>
          <p:cNvPr id="14" name="Rectangle 13"/>
          <p:cNvSpPr/>
          <p:nvPr/>
        </p:nvSpPr>
        <p:spPr>
          <a:xfrm>
            <a:off x="4953000" y="2438400"/>
            <a:ext cx="3048000" cy="646331"/>
          </a:xfrm>
          <a:prstGeom prst="rect">
            <a:avLst/>
          </a:prstGeom>
        </p:spPr>
        <p:txBody>
          <a:bodyPr wrap="square">
            <a:spAutoFit/>
          </a:bodyPr>
          <a:lstStyle/>
          <a:p>
            <a:r>
              <a:rPr lang="en-US" dirty="0"/>
              <a:t>Binds quarks together to form protons and neutrons</a:t>
            </a:r>
          </a:p>
        </p:txBody>
      </p:sp>
      <p:sp>
        <p:nvSpPr>
          <p:cNvPr id="15" name="Flowchart: Preparation 14"/>
          <p:cNvSpPr/>
          <p:nvPr/>
        </p:nvSpPr>
        <p:spPr>
          <a:xfrm>
            <a:off x="7315200" y="1143000"/>
            <a:ext cx="1219200" cy="457200"/>
          </a:xfrm>
          <a:prstGeom prst="flowChartPreparation">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gluon</a:t>
            </a:r>
          </a:p>
          <a:p>
            <a:pPr algn="ctr"/>
            <a:r>
              <a:rPr lang="en-US" sz="900" dirty="0"/>
              <a:t>0 mass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holds everything together? – (IV) Weak Nuclear Force</a:t>
            </a:r>
          </a:p>
        </p:txBody>
      </p:sp>
      <p:pic>
        <p:nvPicPr>
          <p:cNvPr id="7172" name="Picture 4"/>
          <p:cNvPicPr>
            <a:picLocks noChangeAspect="1" noChangeArrowheads="1"/>
          </p:cNvPicPr>
          <p:nvPr/>
        </p:nvPicPr>
        <p:blipFill>
          <a:blip r:embed="rId3"/>
          <a:srcRect/>
          <a:stretch>
            <a:fillRect/>
          </a:stretch>
        </p:blipFill>
        <p:spPr bwMode="auto">
          <a:xfrm>
            <a:off x="3429000" y="1307068"/>
            <a:ext cx="2514600" cy="2514600"/>
          </a:xfrm>
          <a:prstGeom prst="rect">
            <a:avLst/>
          </a:prstGeom>
          <a:noFill/>
          <a:ln w="9525">
            <a:noFill/>
            <a:miter lim="800000"/>
            <a:headEnd/>
            <a:tailEnd/>
          </a:ln>
          <a:effectLst/>
        </p:spPr>
      </p:pic>
      <p:pic>
        <p:nvPicPr>
          <p:cNvPr id="6" name="Picture 10"/>
          <p:cNvPicPr>
            <a:picLocks noChangeAspect="1" noChangeArrowheads="1"/>
          </p:cNvPicPr>
          <p:nvPr/>
        </p:nvPicPr>
        <p:blipFill>
          <a:blip r:embed="rId4"/>
          <a:srcRect/>
          <a:stretch>
            <a:fillRect/>
          </a:stretch>
        </p:blipFill>
        <p:spPr bwMode="auto">
          <a:xfrm>
            <a:off x="6248400" y="1219200"/>
            <a:ext cx="2514600" cy="2514600"/>
          </a:xfrm>
          <a:prstGeom prst="rect">
            <a:avLst/>
          </a:prstGeom>
          <a:noFill/>
          <a:ln w="9525">
            <a:noFill/>
            <a:miter lim="800000"/>
            <a:headEnd/>
            <a:tailEnd/>
          </a:ln>
          <a:effectLst/>
        </p:spPr>
      </p:pic>
      <p:pic>
        <p:nvPicPr>
          <p:cNvPr id="7174" name="Picture 6"/>
          <p:cNvPicPr>
            <a:picLocks noChangeAspect="1" noChangeArrowheads="1"/>
          </p:cNvPicPr>
          <p:nvPr/>
        </p:nvPicPr>
        <p:blipFill>
          <a:blip r:embed="rId5"/>
          <a:srcRect/>
          <a:stretch>
            <a:fillRect/>
          </a:stretch>
        </p:blipFill>
        <p:spPr bwMode="auto">
          <a:xfrm>
            <a:off x="685800" y="2069068"/>
            <a:ext cx="2362199" cy="1289483"/>
          </a:xfrm>
          <a:prstGeom prst="rect">
            <a:avLst/>
          </a:prstGeom>
          <a:noFill/>
          <a:ln w="9525">
            <a:noFill/>
            <a:miter lim="800000"/>
            <a:headEnd/>
            <a:tailEnd/>
          </a:ln>
          <a:effectLst/>
        </p:spPr>
      </p:pic>
      <p:sp>
        <p:nvSpPr>
          <p:cNvPr id="10" name="Rectangle 9"/>
          <p:cNvSpPr/>
          <p:nvPr/>
        </p:nvSpPr>
        <p:spPr>
          <a:xfrm>
            <a:off x="228600" y="3452336"/>
            <a:ext cx="3119765" cy="369332"/>
          </a:xfrm>
          <a:prstGeom prst="rect">
            <a:avLst/>
          </a:prstGeom>
        </p:spPr>
        <p:txBody>
          <a:bodyPr wrap="none">
            <a:spAutoFit/>
          </a:bodyPr>
          <a:lstStyle/>
          <a:p>
            <a:r>
              <a:rPr lang="en-US" dirty="0"/>
              <a:t>Officiates nuclear (beta) decays</a:t>
            </a:r>
          </a:p>
        </p:txBody>
      </p:sp>
      <p:sp>
        <p:nvSpPr>
          <p:cNvPr id="11" name="Rectangle 10"/>
          <p:cNvSpPr/>
          <p:nvPr/>
        </p:nvSpPr>
        <p:spPr>
          <a:xfrm>
            <a:off x="3657600" y="3897868"/>
            <a:ext cx="2399631" cy="369332"/>
          </a:xfrm>
          <a:prstGeom prst="rect">
            <a:avLst/>
          </a:prstGeom>
        </p:spPr>
        <p:txBody>
          <a:bodyPr wrap="none">
            <a:spAutoFit/>
          </a:bodyPr>
          <a:lstStyle/>
          <a:p>
            <a:r>
              <a:rPr lang="en-US" dirty="0"/>
              <a:t>Give us nuclear cycles…</a:t>
            </a:r>
          </a:p>
        </p:txBody>
      </p:sp>
      <p:sp>
        <p:nvSpPr>
          <p:cNvPr id="12" name="Rectangle 11"/>
          <p:cNvSpPr/>
          <p:nvPr/>
        </p:nvSpPr>
        <p:spPr>
          <a:xfrm>
            <a:off x="6248400" y="3886200"/>
            <a:ext cx="2514600" cy="646331"/>
          </a:xfrm>
          <a:prstGeom prst="rect">
            <a:avLst/>
          </a:prstGeom>
        </p:spPr>
        <p:txBody>
          <a:bodyPr wrap="square">
            <a:spAutoFit/>
          </a:bodyPr>
          <a:lstStyle/>
          <a:p>
            <a:r>
              <a:rPr lang="en-US" dirty="0"/>
              <a:t>… that powers our sun and other stars.</a:t>
            </a:r>
          </a:p>
        </p:txBody>
      </p:sp>
      <p:sp>
        <p:nvSpPr>
          <p:cNvPr id="13" name="Cloud 12"/>
          <p:cNvSpPr/>
          <p:nvPr/>
        </p:nvSpPr>
        <p:spPr>
          <a:xfrm>
            <a:off x="990600" y="4495800"/>
            <a:ext cx="7543800" cy="2362200"/>
          </a:xfrm>
          <a:prstGeom prst="cloud">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The Weak Nuclear Force</a:t>
            </a:r>
          </a:p>
          <a:p>
            <a:pPr algn="ctr"/>
            <a:endParaRPr lang="en-US" b="1" dirty="0"/>
          </a:p>
          <a:p>
            <a:pPr>
              <a:buFont typeface="Arial" pitchFamily="34" charset="0"/>
              <a:buChar char="•"/>
            </a:pPr>
            <a:r>
              <a:rPr lang="en-US" dirty="0"/>
              <a:t>All matter particles feel this force</a:t>
            </a:r>
          </a:p>
          <a:p>
            <a:pPr>
              <a:buFont typeface="Arial" pitchFamily="34" charset="0"/>
              <a:buChar char="•"/>
            </a:pPr>
            <a:r>
              <a:rPr lang="en-US" dirty="0"/>
              <a:t>Mediated by particles called </a:t>
            </a:r>
            <a:r>
              <a:rPr lang="en-US" i="1" dirty="0"/>
              <a:t>W and Z bosons</a:t>
            </a:r>
          </a:p>
          <a:p>
            <a:pPr>
              <a:buFont typeface="Arial" pitchFamily="34" charset="0"/>
              <a:buChar char="•"/>
            </a:pPr>
            <a:r>
              <a:rPr lang="en-US" dirty="0"/>
              <a:t>Short ranged</a:t>
            </a:r>
          </a:p>
        </p:txBody>
      </p:sp>
      <p:sp>
        <p:nvSpPr>
          <p:cNvPr id="14" name="Flowchart: Preparation 13"/>
          <p:cNvSpPr/>
          <p:nvPr/>
        </p:nvSpPr>
        <p:spPr>
          <a:xfrm>
            <a:off x="6477000" y="55626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a:p>
            <a:pPr algn="ctr"/>
            <a:r>
              <a:rPr lang="en-US" sz="900" dirty="0"/>
              <a:t>80 </a:t>
            </a:r>
            <a:r>
              <a:rPr lang="en-US" sz="900" dirty="0" err="1"/>
              <a:t>GeV</a:t>
            </a:r>
            <a:endParaRPr lang="en-US" sz="900" dirty="0"/>
          </a:p>
        </p:txBody>
      </p:sp>
      <p:sp>
        <p:nvSpPr>
          <p:cNvPr id="15" name="Flowchart: Preparation 14"/>
          <p:cNvSpPr/>
          <p:nvPr/>
        </p:nvSpPr>
        <p:spPr>
          <a:xfrm>
            <a:off x="7315200" y="55626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a:p>
            <a:pPr algn="ctr"/>
            <a:r>
              <a:rPr lang="en-US" sz="900" dirty="0"/>
              <a:t>91 </a:t>
            </a:r>
            <a:r>
              <a:rPr lang="en-US" sz="900" dirty="0" err="1"/>
              <a:t>GeV</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Quest for Unification</a:t>
            </a:r>
          </a:p>
        </p:txBody>
      </p:sp>
      <p:sp>
        <p:nvSpPr>
          <p:cNvPr id="3" name="TextBox 2"/>
          <p:cNvSpPr txBox="1"/>
          <p:nvPr/>
        </p:nvSpPr>
        <p:spPr>
          <a:xfrm>
            <a:off x="457200" y="1066800"/>
            <a:ext cx="1676400" cy="369332"/>
          </a:xfrm>
          <a:prstGeom prst="rect">
            <a:avLst/>
          </a:prstGeom>
          <a:noFill/>
        </p:spPr>
        <p:txBody>
          <a:bodyPr wrap="square" rtlCol="0">
            <a:spAutoFit/>
          </a:bodyPr>
          <a:lstStyle/>
          <a:p>
            <a:r>
              <a:rPr lang="en-US" dirty="0"/>
              <a:t>Electricity</a:t>
            </a:r>
          </a:p>
        </p:txBody>
      </p:sp>
      <p:sp>
        <p:nvSpPr>
          <p:cNvPr id="4" name="TextBox 3"/>
          <p:cNvSpPr txBox="1"/>
          <p:nvPr/>
        </p:nvSpPr>
        <p:spPr>
          <a:xfrm>
            <a:off x="457200" y="1600200"/>
            <a:ext cx="1676400" cy="369332"/>
          </a:xfrm>
          <a:prstGeom prst="rect">
            <a:avLst/>
          </a:prstGeom>
          <a:noFill/>
        </p:spPr>
        <p:txBody>
          <a:bodyPr wrap="square" rtlCol="0">
            <a:spAutoFit/>
          </a:bodyPr>
          <a:lstStyle/>
          <a:p>
            <a:r>
              <a:rPr lang="en-US" dirty="0"/>
              <a:t>Magnetism</a:t>
            </a:r>
          </a:p>
        </p:txBody>
      </p:sp>
      <p:sp>
        <p:nvSpPr>
          <p:cNvPr id="5" name="TextBox 4"/>
          <p:cNvSpPr txBox="1"/>
          <p:nvPr/>
        </p:nvSpPr>
        <p:spPr>
          <a:xfrm>
            <a:off x="2209800" y="1295400"/>
            <a:ext cx="2057400" cy="369332"/>
          </a:xfrm>
          <a:prstGeom prst="rect">
            <a:avLst/>
          </a:prstGeom>
          <a:noFill/>
        </p:spPr>
        <p:txBody>
          <a:bodyPr wrap="square" rtlCol="0">
            <a:spAutoFit/>
          </a:bodyPr>
          <a:lstStyle/>
          <a:p>
            <a:r>
              <a:rPr lang="en-US" dirty="0"/>
              <a:t>Electromagnetism</a:t>
            </a:r>
            <a:endParaRPr lang="en-US" i="1" dirty="0"/>
          </a:p>
        </p:txBody>
      </p:sp>
      <p:sp>
        <p:nvSpPr>
          <p:cNvPr id="6" name="TextBox 5"/>
          <p:cNvSpPr txBox="1"/>
          <p:nvPr/>
        </p:nvSpPr>
        <p:spPr>
          <a:xfrm>
            <a:off x="457200" y="2198132"/>
            <a:ext cx="2209800" cy="369332"/>
          </a:xfrm>
          <a:prstGeom prst="rect">
            <a:avLst/>
          </a:prstGeom>
          <a:noFill/>
        </p:spPr>
        <p:txBody>
          <a:bodyPr wrap="square" rtlCol="0">
            <a:spAutoFit/>
          </a:bodyPr>
          <a:lstStyle/>
          <a:p>
            <a:r>
              <a:rPr lang="en-US" dirty="0"/>
              <a:t>Weak Nuclear Force</a:t>
            </a:r>
          </a:p>
        </p:txBody>
      </p:sp>
      <p:sp>
        <p:nvSpPr>
          <p:cNvPr id="7" name="TextBox 6"/>
          <p:cNvSpPr txBox="1"/>
          <p:nvPr/>
        </p:nvSpPr>
        <p:spPr>
          <a:xfrm>
            <a:off x="457200" y="4103132"/>
            <a:ext cx="2209800" cy="369332"/>
          </a:xfrm>
          <a:prstGeom prst="rect">
            <a:avLst/>
          </a:prstGeom>
          <a:noFill/>
        </p:spPr>
        <p:txBody>
          <a:bodyPr wrap="square" rtlCol="0">
            <a:spAutoFit/>
          </a:bodyPr>
          <a:lstStyle/>
          <a:p>
            <a:r>
              <a:rPr lang="en-US" dirty="0"/>
              <a:t>Strong Nuclear Force</a:t>
            </a:r>
            <a:endParaRPr lang="en-US" i="1" dirty="0"/>
          </a:p>
        </p:txBody>
      </p:sp>
      <p:sp>
        <p:nvSpPr>
          <p:cNvPr id="8" name="TextBox 7"/>
          <p:cNvSpPr txBox="1"/>
          <p:nvPr/>
        </p:nvSpPr>
        <p:spPr>
          <a:xfrm>
            <a:off x="533400" y="5257800"/>
            <a:ext cx="2286000" cy="369332"/>
          </a:xfrm>
          <a:prstGeom prst="rect">
            <a:avLst/>
          </a:prstGeom>
          <a:noFill/>
        </p:spPr>
        <p:txBody>
          <a:bodyPr wrap="square" rtlCol="0">
            <a:spAutoFit/>
          </a:bodyPr>
          <a:lstStyle/>
          <a:p>
            <a:r>
              <a:rPr lang="en-US" dirty="0"/>
              <a:t>Celestial Gravitation</a:t>
            </a:r>
          </a:p>
        </p:txBody>
      </p:sp>
      <p:sp>
        <p:nvSpPr>
          <p:cNvPr id="9" name="TextBox 8"/>
          <p:cNvSpPr txBox="1"/>
          <p:nvPr/>
        </p:nvSpPr>
        <p:spPr>
          <a:xfrm>
            <a:off x="3124200" y="5550932"/>
            <a:ext cx="2133600" cy="381000"/>
          </a:xfrm>
          <a:prstGeom prst="rect">
            <a:avLst/>
          </a:prstGeom>
          <a:noFill/>
        </p:spPr>
        <p:txBody>
          <a:bodyPr wrap="square" rtlCol="0">
            <a:spAutoFit/>
          </a:bodyPr>
          <a:lstStyle/>
          <a:p>
            <a:r>
              <a:rPr lang="en-US" dirty="0"/>
              <a:t>Universal Gravitation</a:t>
            </a:r>
          </a:p>
        </p:txBody>
      </p:sp>
      <p:sp>
        <p:nvSpPr>
          <p:cNvPr id="10" name="TextBox 9"/>
          <p:cNvSpPr txBox="1"/>
          <p:nvPr/>
        </p:nvSpPr>
        <p:spPr>
          <a:xfrm>
            <a:off x="533400" y="5943600"/>
            <a:ext cx="2286000" cy="369332"/>
          </a:xfrm>
          <a:prstGeom prst="rect">
            <a:avLst/>
          </a:prstGeom>
          <a:noFill/>
        </p:spPr>
        <p:txBody>
          <a:bodyPr wrap="square" rtlCol="0">
            <a:spAutoFit/>
          </a:bodyPr>
          <a:lstStyle/>
          <a:p>
            <a:r>
              <a:rPr lang="en-US" dirty="0"/>
              <a:t>Terrestrial Gravitation</a:t>
            </a:r>
          </a:p>
        </p:txBody>
      </p:sp>
      <p:sp>
        <p:nvSpPr>
          <p:cNvPr id="11" name="Right Brace 10"/>
          <p:cNvSpPr/>
          <p:nvPr/>
        </p:nvSpPr>
        <p:spPr>
          <a:xfrm>
            <a:off x="1676400" y="1219200"/>
            <a:ext cx="457200" cy="533400"/>
          </a:xfrm>
          <a:prstGeom prst="rightBrace">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4114800" y="1512332"/>
            <a:ext cx="457200" cy="914400"/>
          </a:xfrm>
          <a:prstGeom prst="rightBrace">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a:cxnSpLocks/>
            <a:stCxn id="12" idx="2"/>
            <a:endCxn id="6" idx="3"/>
          </p:cNvCxnSpPr>
          <p:nvPr/>
        </p:nvCxnSpPr>
        <p:spPr>
          <a:xfrm rot="16200000" flipV="1">
            <a:off x="3368933" y="1680865"/>
            <a:ext cx="43934" cy="144780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a:off x="7010400" y="1969532"/>
            <a:ext cx="457200" cy="23622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495800" y="2390001"/>
            <a:ext cx="2895600" cy="646331"/>
          </a:xfrm>
          <a:prstGeom prst="rect">
            <a:avLst/>
          </a:prstGeom>
          <a:noFill/>
        </p:spPr>
        <p:txBody>
          <a:bodyPr wrap="square" rtlCol="0">
            <a:spAutoFit/>
          </a:bodyPr>
          <a:lstStyle/>
          <a:p>
            <a:r>
              <a:rPr lang="en-US" dirty="0"/>
              <a:t>But this theory predicts a new  undiscovered particle!</a:t>
            </a:r>
            <a:endParaRPr lang="en-US" i="1" dirty="0"/>
          </a:p>
        </p:txBody>
      </p:sp>
      <p:cxnSp>
        <p:nvCxnSpPr>
          <p:cNvPr id="23" name="Straight Connector 22"/>
          <p:cNvCxnSpPr>
            <a:cxnSpLocks/>
            <a:stCxn id="21" idx="2"/>
            <a:endCxn id="7" idx="3"/>
          </p:cNvCxnSpPr>
          <p:nvPr/>
        </p:nvCxnSpPr>
        <p:spPr>
          <a:xfrm flipH="1" flipV="1">
            <a:off x="2667000" y="4287798"/>
            <a:ext cx="4343400" cy="439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ight Brace 27"/>
          <p:cNvSpPr/>
          <p:nvPr/>
        </p:nvSpPr>
        <p:spPr>
          <a:xfrm>
            <a:off x="2667000" y="5398532"/>
            <a:ext cx="457200" cy="685800"/>
          </a:xfrm>
          <a:prstGeom prst="rightBrace">
            <a:avLst/>
          </a:prstGeom>
          <a:ln>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lowchart: Preparation 29"/>
          <p:cNvSpPr/>
          <p:nvPr/>
        </p:nvSpPr>
        <p:spPr>
          <a:xfrm>
            <a:off x="2514600" y="1664732"/>
            <a:ext cx="1447800" cy="381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Photon</a:t>
            </a:r>
          </a:p>
          <a:p>
            <a:pPr algn="ctr"/>
            <a:r>
              <a:rPr lang="en-US" sz="900" dirty="0"/>
              <a:t>0 mass</a:t>
            </a:r>
          </a:p>
        </p:txBody>
      </p:sp>
      <p:sp>
        <p:nvSpPr>
          <p:cNvPr id="31" name="Flowchart: Preparation 30"/>
          <p:cNvSpPr/>
          <p:nvPr/>
        </p:nvSpPr>
        <p:spPr>
          <a:xfrm>
            <a:off x="609600" y="2579132"/>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a:p>
            <a:pPr algn="ctr"/>
            <a:r>
              <a:rPr lang="en-US" sz="900" dirty="0"/>
              <a:t>80 </a:t>
            </a:r>
            <a:r>
              <a:rPr lang="en-US" sz="900" dirty="0" err="1"/>
              <a:t>GeV</a:t>
            </a:r>
            <a:endParaRPr lang="en-US" sz="900" dirty="0"/>
          </a:p>
        </p:txBody>
      </p:sp>
      <p:sp>
        <p:nvSpPr>
          <p:cNvPr id="32" name="Flowchart: Preparation 31"/>
          <p:cNvSpPr/>
          <p:nvPr/>
        </p:nvSpPr>
        <p:spPr>
          <a:xfrm>
            <a:off x="1447800" y="2579132"/>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a:p>
            <a:pPr algn="ctr"/>
            <a:r>
              <a:rPr lang="en-US" sz="900" dirty="0"/>
              <a:t>91 </a:t>
            </a:r>
            <a:r>
              <a:rPr lang="en-US" sz="900" dirty="0" err="1"/>
              <a:t>GeV</a:t>
            </a:r>
            <a:endParaRPr lang="en-US" sz="900" dirty="0"/>
          </a:p>
        </p:txBody>
      </p:sp>
      <p:sp>
        <p:nvSpPr>
          <p:cNvPr id="35" name="Flowchart: Preparation 34"/>
          <p:cNvSpPr/>
          <p:nvPr/>
        </p:nvSpPr>
        <p:spPr>
          <a:xfrm>
            <a:off x="4648200" y="1588532"/>
            <a:ext cx="2286000" cy="762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Electroweak</a:t>
            </a:r>
          </a:p>
          <a:p>
            <a:pPr algn="ctr"/>
            <a:r>
              <a:rPr lang="en-US" dirty="0"/>
              <a:t>Force</a:t>
            </a:r>
          </a:p>
          <a:p>
            <a:pPr algn="ctr"/>
            <a:r>
              <a:rPr lang="en-US" sz="900" dirty="0"/>
              <a:t>0 mass</a:t>
            </a:r>
          </a:p>
        </p:txBody>
      </p:sp>
      <p:sp>
        <p:nvSpPr>
          <p:cNvPr id="37" name="Octagon 36"/>
          <p:cNvSpPr/>
          <p:nvPr/>
        </p:nvSpPr>
        <p:spPr>
          <a:xfrm>
            <a:off x="5334000" y="3036332"/>
            <a:ext cx="914400" cy="762000"/>
          </a:xfrm>
          <a:prstGeom prst="octagon">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Higgs</a:t>
            </a:r>
          </a:p>
          <a:p>
            <a:pPr algn="ctr"/>
            <a:r>
              <a:rPr lang="en-US" sz="900" dirty="0"/>
              <a:t>125 </a:t>
            </a:r>
            <a:r>
              <a:rPr lang="en-US" sz="900" dirty="0" err="1"/>
              <a:t>GeV</a:t>
            </a:r>
            <a:endParaRPr lang="en-US" sz="900" dirty="0"/>
          </a:p>
        </p:txBody>
      </p:sp>
      <p:sp>
        <p:nvSpPr>
          <p:cNvPr id="38" name="Flowchart: Preparation 37"/>
          <p:cNvSpPr/>
          <p:nvPr/>
        </p:nvSpPr>
        <p:spPr>
          <a:xfrm>
            <a:off x="838200" y="4484132"/>
            <a:ext cx="1219200" cy="457200"/>
          </a:xfrm>
          <a:prstGeom prst="flowChartPreparation">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gluon</a:t>
            </a:r>
          </a:p>
          <a:p>
            <a:pPr algn="ctr"/>
            <a:r>
              <a:rPr lang="en-US" sz="900" dirty="0"/>
              <a:t>0 mass</a:t>
            </a:r>
          </a:p>
        </p:txBody>
      </p:sp>
      <p:cxnSp>
        <p:nvCxnSpPr>
          <p:cNvPr id="40" name="Straight Arrow Connector 39"/>
          <p:cNvCxnSpPr>
            <a:stCxn id="9" idx="3"/>
            <a:endCxn id="41" idx="1"/>
          </p:cNvCxnSpPr>
          <p:nvPr/>
        </p:nvCxnSpPr>
        <p:spPr>
          <a:xfrm>
            <a:off x="5257800" y="5741432"/>
            <a:ext cx="228600" cy="33635"/>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6400" y="5313402"/>
            <a:ext cx="1295400" cy="923330"/>
          </a:xfrm>
          <a:prstGeom prst="rect">
            <a:avLst/>
          </a:prstGeom>
          <a:noFill/>
        </p:spPr>
        <p:txBody>
          <a:bodyPr wrap="square" rtlCol="0">
            <a:spAutoFit/>
          </a:bodyPr>
          <a:lstStyle/>
          <a:p>
            <a:r>
              <a:rPr lang="en-US" dirty="0"/>
              <a:t>General Theory of Relativity</a:t>
            </a:r>
          </a:p>
        </p:txBody>
      </p:sp>
      <p:sp>
        <p:nvSpPr>
          <p:cNvPr id="44" name="TextBox 43"/>
          <p:cNvSpPr txBox="1"/>
          <p:nvPr/>
        </p:nvSpPr>
        <p:spPr>
          <a:xfrm>
            <a:off x="7086600" y="5322332"/>
            <a:ext cx="1676400" cy="923330"/>
          </a:xfrm>
          <a:prstGeom prst="rect">
            <a:avLst/>
          </a:prstGeom>
          <a:noFill/>
        </p:spPr>
        <p:txBody>
          <a:bodyPr wrap="square" rtlCol="0">
            <a:spAutoFit/>
          </a:bodyPr>
          <a:lstStyle/>
          <a:p>
            <a:r>
              <a:rPr lang="en-US" dirty="0"/>
              <a:t>No battletested quantum theory yet!</a:t>
            </a:r>
          </a:p>
        </p:txBody>
      </p:sp>
      <p:cxnSp>
        <p:nvCxnSpPr>
          <p:cNvPr id="45" name="Straight Arrow Connector 44"/>
          <p:cNvCxnSpPr>
            <a:stCxn id="41" idx="3"/>
            <a:endCxn id="44" idx="1"/>
          </p:cNvCxnSpPr>
          <p:nvPr/>
        </p:nvCxnSpPr>
        <p:spPr>
          <a:xfrm>
            <a:off x="6781800" y="5775067"/>
            <a:ext cx="304800" cy="8930"/>
          </a:xfrm>
          <a:prstGeom prst="straightConnector1">
            <a:avLst/>
          </a:prstGeom>
          <a:ln>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239000" y="2722602"/>
            <a:ext cx="1524000" cy="1200329"/>
          </a:xfrm>
          <a:prstGeom prst="rect">
            <a:avLst/>
          </a:prstGeom>
          <a:noFill/>
        </p:spPr>
        <p:txBody>
          <a:bodyPr wrap="square" rtlCol="0">
            <a:spAutoFit/>
          </a:bodyPr>
          <a:lstStyle/>
          <a:p>
            <a:pPr algn="ctr"/>
            <a:r>
              <a:rPr lang="en-US" b="1" dirty="0"/>
              <a:t>Grand Unified Force</a:t>
            </a:r>
          </a:p>
          <a:p>
            <a:pPr algn="ctr"/>
            <a:r>
              <a:rPr lang="en-US" dirty="0"/>
              <a:t>(Lots of hypotheses)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P spid="12" grpId="0" animBg="1"/>
      <p:bldP spid="21" grpId="0" animBg="1"/>
      <p:bldP spid="22" grpId="0"/>
      <p:bldP spid="28" grpId="0" animBg="1"/>
      <p:bldP spid="30" grpId="0" animBg="1"/>
      <p:bldP spid="35" grpId="0" animBg="1"/>
      <p:bldP spid="37" grpId="0" animBg="1"/>
      <p:bldP spid="41" grpId="0"/>
      <p:bldP spid="44"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The Standard Model of Particle Physics</a:t>
            </a:r>
          </a:p>
        </p:txBody>
      </p:sp>
      <p:sp>
        <p:nvSpPr>
          <p:cNvPr id="3" name="Oval 2"/>
          <p:cNvSpPr>
            <a:spLocks noChangeArrowheads="1"/>
          </p:cNvSpPr>
          <p:nvPr/>
        </p:nvSpPr>
        <p:spPr bwMode="auto">
          <a:xfrm>
            <a:off x="1828800" y="5334000"/>
            <a:ext cx="914400" cy="838200"/>
          </a:xfrm>
          <a:prstGeom prst="ellipse">
            <a:avLst/>
          </a:prstGeom>
          <a:blipFill dpi="0" rotWithShape="1">
            <a:blip r:embed="rId3"/>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solidFill>
                  <a:srgbClr val="FFFFFF"/>
                </a:solidFill>
                <a:latin typeface="Times New Roman" pitchFamily="18" charset="0"/>
                <a:ea typeface="+mn-ea"/>
                <a:cs typeface="+mn-cs"/>
              </a:rPr>
              <a:t>Down</a:t>
            </a:r>
          </a:p>
          <a:p>
            <a:pPr algn="ctr">
              <a:defRPr/>
            </a:pPr>
            <a:r>
              <a:rPr lang="en-US" sz="900">
                <a:solidFill>
                  <a:srgbClr val="FFFFFF"/>
                </a:solidFill>
                <a:latin typeface="Times New Roman" pitchFamily="18" charset="0"/>
                <a:ea typeface="+mn-ea"/>
                <a:cs typeface="+mn-cs"/>
              </a:rPr>
              <a:t>~5 MeV</a:t>
            </a:r>
          </a:p>
        </p:txBody>
      </p:sp>
      <p:sp>
        <p:nvSpPr>
          <p:cNvPr id="4" name="Oval 3"/>
          <p:cNvSpPr>
            <a:spLocks noChangeArrowheads="1"/>
          </p:cNvSpPr>
          <p:nvPr/>
        </p:nvSpPr>
        <p:spPr bwMode="auto">
          <a:xfrm>
            <a:off x="1828800" y="4343400"/>
            <a:ext cx="914400" cy="838200"/>
          </a:xfrm>
          <a:prstGeom prst="ellipse">
            <a:avLst/>
          </a:prstGeom>
          <a:blipFill dpi="0" rotWithShape="1">
            <a:blip r:embed="rId4"/>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Up</a:t>
            </a:r>
          </a:p>
          <a:p>
            <a:pPr algn="ctr">
              <a:defRPr/>
            </a:pPr>
            <a:r>
              <a:rPr lang="en-US" sz="900">
                <a:latin typeface="Times New Roman" pitchFamily="18" charset="0"/>
                <a:ea typeface="+mn-ea"/>
                <a:cs typeface="+mn-cs"/>
              </a:rPr>
              <a:t>~3 MeV</a:t>
            </a:r>
          </a:p>
        </p:txBody>
      </p:sp>
      <p:sp>
        <p:nvSpPr>
          <p:cNvPr id="5" name="Oval 4"/>
          <p:cNvSpPr>
            <a:spLocks noChangeArrowheads="1"/>
          </p:cNvSpPr>
          <p:nvPr/>
        </p:nvSpPr>
        <p:spPr bwMode="auto">
          <a:xfrm>
            <a:off x="3657600" y="4343400"/>
            <a:ext cx="914400" cy="838200"/>
          </a:xfrm>
          <a:prstGeom prst="ellipse">
            <a:avLst/>
          </a:prstGeom>
          <a:blipFill dpi="0" rotWithShape="1">
            <a:blip r:embed="rId5"/>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Charm</a:t>
            </a:r>
          </a:p>
          <a:p>
            <a:pPr algn="ctr">
              <a:defRPr/>
            </a:pPr>
            <a:r>
              <a:rPr lang="en-US" sz="900">
                <a:latin typeface="Times New Roman" pitchFamily="18" charset="0"/>
                <a:ea typeface="+mn-ea"/>
                <a:cs typeface="+mn-cs"/>
              </a:rPr>
              <a:t>1.5 GeV</a:t>
            </a:r>
          </a:p>
        </p:txBody>
      </p:sp>
      <p:sp>
        <p:nvSpPr>
          <p:cNvPr id="6" name="Oval 5"/>
          <p:cNvSpPr>
            <a:spLocks noChangeArrowheads="1"/>
          </p:cNvSpPr>
          <p:nvPr/>
        </p:nvSpPr>
        <p:spPr bwMode="auto">
          <a:xfrm>
            <a:off x="3657600" y="5334000"/>
            <a:ext cx="914400" cy="838200"/>
          </a:xfrm>
          <a:prstGeom prst="ellipse">
            <a:avLst/>
          </a:prstGeom>
          <a:blipFill dpi="0" rotWithShape="1">
            <a:blip r:embed="rId6"/>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solidFill>
                  <a:schemeClr val="bg1"/>
                </a:solidFill>
                <a:latin typeface="Times New Roman" pitchFamily="18" charset="0"/>
                <a:ea typeface="+mn-ea"/>
                <a:cs typeface="+mn-cs"/>
              </a:rPr>
              <a:t>Strange</a:t>
            </a:r>
          </a:p>
          <a:p>
            <a:pPr algn="ctr">
              <a:defRPr/>
            </a:pPr>
            <a:r>
              <a:rPr lang="en-US" sz="900">
                <a:solidFill>
                  <a:schemeClr val="bg1"/>
                </a:solidFill>
                <a:latin typeface="Times New Roman" pitchFamily="18" charset="0"/>
                <a:ea typeface="+mn-ea"/>
                <a:cs typeface="+mn-cs"/>
              </a:rPr>
              <a:t>100 MeV</a:t>
            </a:r>
          </a:p>
        </p:txBody>
      </p:sp>
      <p:sp>
        <p:nvSpPr>
          <p:cNvPr id="7" name="Oval 6"/>
          <p:cNvSpPr/>
          <p:nvPr/>
        </p:nvSpPr>
        <p:spPr>
          <a:xfrm>
            <a:off x="5486400" y="4343400"/>
            <a:ext cx="914400" cy="838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a:solidFill>
                  <a:schemeClr val="bg1"/>
                </a:solidFill>
                <a:latin typeface="Times New Roman" pitchFamily="18" charset="0"/>
              </a:rPr>
              <a:t>Top</a:t>
            </a:r>
          </a:p>
          <a:p>
            <a:pPr algn="ctr">
              <a:defRPr/>
            </a:pPr>
            <a:r>
              <a:rPr lang="en-US" sz="900">
                <a:solidFill>
                  <a:schemeClr val="bg1"/>
                </a:solidFill>
                <a:latin typeface="Times New Roman" pitchFamily="18" charset="0"/>
              </a:rPr>
              <a:t>173 GeV</a:t>
            </a:r>
          </a:p>
        </p:txBody>
      </p:sp>
      <p:sp>
        <p:nvSpPr>
          <p:cNvPr id="8" name="Oval 7"/>
          <p:cNvSpPr>
            <a:spLocks noChangeArrowheads="1"/>
          </p:cNvSpPr>
          <p:nvPr/>
        </p:nvSpPr>
        <p:spPr bwMode="auto">
          <a:xfrm>
            <a:off x="5486400" y="5334000"/>
            <a:ext cx="914400" cy="838200"/>
          </a:xfrm>
          <a:prstGeom prst="ellipse">
            <a:avLst/>
          </a:prstGeom>
          <a:blipFill dpi="0" rotWithShape="1">
            <a:blip r:embed="rId7"/>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solidFill>
                  <a:schemeClr val="bg1"/>
                </a:solidFill>
                <a:latin typeface="Times New Roman" pitchFamily="18" charset="0"/>
                <a:ea typeface="+mn-ea"/>
                <a:cs typeface="+mn-cs"/>
              </a:rPr>
              <a:t>Bottom</a:t>
            </a:r>
          </a:p>
          <a:p>
            <a:pPr algn="ctr">
              <a:defRPr/>
            </a:pPr>
            <a:r>
              <a:rPr lang="en-US" sz="900">
                <a:solidFill>
                  <a:schemeClr val="bg1"/>
                </a:solidFill>
                <a:latin typeface="Times New Roman" pitchFamily="18" charset="0"/>
                <a:ea typeface="+mn-ea"/>
                <a:cs typeface="+mn-cs"/>
              </a:rPr>
              <a:t>4.2 GeV</a:t>
            </a:r>
          </a:p>
        </p:txBody>
      </p:sp>
      <p:sp>
        <p:nvSpPr>
          <p:cNvPr id="9" name="Oval 8"/>
          <p:cNvSpPr>
            <a:spLocks noChangeArrowheads="1"/>
          </p:cNvSpPr>
          <p:nvPr/>
        </p:nvSpPr>
        <p:spPr bwMode="auto">
          <a:xfrm>
            <a:off x="1828800" y="1600200"/>
            <a:ext cx="914400" cy="838200"/>
          </a:xfrm>
          <a:prstGeom prst="ellipse">
            <a:avLst/>
          </a:prstGeom>
          <a:blipFill dpi="0" rotWithShape="1">
            <a:blip r:embed="rId8"/>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Electron</a:t>
            </a:r>
          </a:p>
          <a:p>
            <a:pPr algn="ctr">
              <a:defRPr/>
            </a:pPr>
            <a:r>
              <a:rPr lang="en-US" sz="900">
                <a:latin typeface="Times New Roman" pitchFamily="18" charset="0"/>
                <a:ea typeface="+mn-ea"/>
                <a:cs typeface="+mn-cs"/>
              </a:rPr>
              <a:t>0.5 MeV</a:t>
            </a:r>
          </a:p>
        </p:txBody>
      </p:sp>
      <p:sp>
        <p:nvSpPr>
          <p:cNvPr id="10" name="Oval 9"/>
          <p:cNvSpPr>
            <a:spLocks noChangeArrowheads="1"/>
          </p:cNvSpPr>
          <p:nvPr/>
        </p:nvSpPr>
        <p:spPr bwMode="auto">
          <a:xfrm>
            <a:off x="1828800" y="2590800"/>
            <a:ext cx="914400" cy="838200"/>
          </a:xfrm>
          <a:prstGeom prst="ellipse">
            <a:avLst/>
          </a:prstGeom>
          <a:blipFill dpi="0" rotWithShape="1">
            <a:blip r:embed="rId9"/>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Electron</a:t>
            </a:r>
          </a:p>
          <a:p>
            <a:pPr algn="ctr">
              <a:defRPr/>
            </a:pPr>
            <a:r>
              <a:rPr lang="en-US" sz="900">
                <a:latin typeface="Times New Roman" pitchFamily="18" charset="0"/>
                <a:ea typeface="+mn-ea"/>
                <a:cs typeface="+mn-cs"/>
              </a:rPr>
              <a:t>Neutrino</a:t>
            </a:r>
          </a:p>
        </p:txBody>
      </p:sp>
      <p:sp>
        <p:nvSpPr>
          <p:cNvPr id="11" name="Oval 10"/>
          <p:cNvSpPr>
            <a:spLocks noChangeArrowheads="1"/>
          </p:cNvSpPr>
          <p:nvPr/>
        </p:nvSpPr>
        <p:spPr bwMode="auto">
          <a:xfrm>
            <a:off x="3657600" y="1600200"/>
            <a:ext cx="914400" cy="838200"/>
          </a:xfrm>
          <a:prstGeom prst="ellipse">
            <a:avLst/>
          </a:prstGeom>
          <a:blipFill dpi="0" rotWithShape="1">
            <a:blip r:embed="rId10"/>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solidFill>
                  <a:schemeClr val="bg1"/>
                </a:solidFill>
                <a:latin typeface="Times New Roman" pitchFamily="18" charset="0"/>
                <a:ea typeface="+mn-ea"/>
                <a:cs typeface="+mn-cs"/>
              </a:rPr>
              <a:t>Muon</a:t>
            </a:r>
          </a:p>
          <a:p>
            <a:pPr algn="ctr">
              <a:defRPr/>
            </a:pPr>
            <a:r>
              <a:rPr lang="en-US" sz="900">
                <a:solidFill>
                  <a:schemeClr val="bg1"/>
                </a:solidFill>
                <a:latin typeface="Times New Roman" pitchFamily="18" charset="0"/>
                <a:ea typeface="+mn-ea"/>
                <a:cs typeface="+mn-cs"/>
              </a:rPr>
              <a:t>106 MeV</a:t>
            </a:r>
          </a:p>
        </p:txBody>
      </p:sp>
      <p:sp>
        <p:nvSpPr>
          <p:cNvPr id="12" name="Oval 11"/>
          <p:cNvSpPr>
            <a:spLocks noChangeArrowheads="1"/>
          </p:cNvSpPr>
          <p:nvPr/>
        </p:nvSpPr>
        <p:spPr bwMode="auto">
          <a:xfrm>
            <a:off x="3657600" y="2590800"/>
            <a:ext cx="914400" cy="838200"/>
          </a:xfrm>
          <a:prstGeom prst="ellipse">
            <a:avLst/>
          </a:prstGeom>
          <a:blipFill dpi="0" rotWithShape="1">
            <a:blip r:embed="rId11"/>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Muon</a:t>
            </a:r>
          </a:p>
          <a:p>
            <a:pPr algn="ctr">
              <a:defRPr/>
            </a:pPr>
            <a:r>
              <a:rPr lang="en-US" sz="900">
                <a:latin typeface="Times New Roman" pitchFamily="18" charset="0"/>
                <a:ea typeface="+mn-ea"/>
                <a:cs typeface="+mn-cs"/>
              </a:rPr>
              <a:t>Neutrino</a:t>
            </a:r>
          </a:p>
        </p:txBody>
      </p:sp>
      <p:sp>
        <p:nvSpPr>
          <p:cNvPr id="13" name="Oval 12"/>
          <p:cNvSpPr>
            <a:spLocks noChangeArrowheads="1"/>
          </p:cNvSpPr>
          <p:nvPr/>
        </p:nvSpPr>
        <p:spPr bwMode="auto">
          <a:xfrm>
            <a:off x="5486400" y="1600200"/>
            <a:ext cx="914400" cy="838200"/>
          </a:xfrm>
          <a:prstGeom prst="ellipse">
            <a:avLst/>
          </a:prstGeom>
          <a:blipFill dpi="0" rotWithShape="1">
            <a:blip r:embed="rId12"/>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solidFill>
                  <a:schemeClr val="bg1"/>
                </a:solidFill>
                <a:latin typeface="Times New Roman" pitchFamily="18" charset="0"/>
                <a:ea typeface="+mn-ea"/>
                <a:cs typeface="+mn-cs"/>
              </a:rPr>
              <a:t>Tau</a:t>
            </a:r>
          </a:p>
          <a:p>
            <a:pPr algn="ctr">
              <a:defRPr/>
            </a:pPr>
            <a:r>
              <a:rPr lang="en-US" sz="900">
                <a:solidFill>
                  <a:schemeClr val="bg1"/>
                </a:solidFill>
                <a:latin typeface="Times New Roman" pitchFamily="18" charset="0"/>
                <a:ea typeface="+mn-ea"/>
                <a:cs typeface="+mn-cs"/>
              </a:rPr>
              <a:t>1.8 GeV</a:t>
            </a:r>
          </a:p>
        </p:txBody>
      </p:sp>
      <p:sp>
        <p:nvSpPr>
          <p:cNvPr id="14" name="Oval 13"/>
          <p:cNvSpPr>
            <a:spLocks noChangeArrowheads="1"/>
          </p:cNvSpPr>
          <p:nvPr/>
        </p:nvSpPr>
        <p:spPr bwMode="auto">
          <a:xfrm>
            <a:off x="5486400" y="2590800"/>
            <a:ext cx="914400" cy="838200"/>
          </a:xfrm>
          <a:prstGeom prst="ellipse">
            <a:avLst/>
          </a:prstGeom>
          <a:blipFill dpi="0" rotWithShape="1">
            <a:blip r:embed="rId13"/>
            <a:srcRect/>
            <a:tile tx="0" ty="0" sx="100000" sy="100000" flip="none" algn="tl"/>
          </a:blipFill>
          <a:ln>
            <a:noFill/>
          </a:ln>
          <a:extLst>
            <a:ext uri="{91240B29-F687-4f45-9708-019B960494DF}">
              <a14:hiddenLine xmlns="" xmlns:a14="http://schemas.microsoft.com/office/drawing/2010/main" w="25400">
                <a:solidFill>
                  <a:srgbClr val="000000"/>
                </a:solidFill>
                <a:round/>
                <a:headEnd/>
                <a:tailEnd/>
              </a14:hiddenLine>
            </a:ext>
          </a:extLst>
        </p:spPr>
        <p:txBody>
          <a:bodyPr anchor="ctr"/>
          <a:lstStyle/>
          <a:p>
            <a:pPr algn="ctr">
              <a:defRPr/>
            </a:pPr>
            <a:r>
              <a:rPr lang="en-US" sz="900">
                <a:latin typeface="Times New Roman" pitchFamily="18" charset="0"/>
                <a:ea typeface="+mn-ea"/>
                <a:cs typeface="+mn-cs"/>
              </a:rPr>
              <a:t>Tau</a:t>
            </a:r>
          </a:p>
          <a:p>
            <a:pPr algn="ctr">
              <a:defRPr/>
            </a:pPr>
            <a:r>
              <a:rPr lang="en-US" sz="900">
                <a:latin typeface="Times New Roman" pitchFamily="18" charset="0"/>
                <a:ea typeface="+mn-ea"/>
                <a:cs typeface="+mn-cs"/>
              </a:rPr>
              <a:t>Neutrino</a:t>
            </a:r>
          </a:p>
        </p:txBody>
      </p:sp>
      <p:sp>
        <p:nvSpPr>
          <p:cNvPr id="23" name="Left Brace 22"/>
          <p:cNvSpPr/>
          <p:nvPr/>
        </p:nvSpPr>
        <p:spPr>
          <a:xfrm>
            <a:off x="1143000" y="1600200"/>
            <a:ext cx="685800" cy="1752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24" name="Left Brace 23"/>
          <p:cNvSpPr/>
          <p:nvPr/>
        </p:nvSpPr>
        <p:spPr>
          <a:xfrm>
            <a:off x="1143000" y="4343400"/>
            <a:ext cx="685800" cy="1752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53264" name="TextBox 24"/>
          <p:cNvSpPr txBox="1">
            <a:spLocks noChangeArrowheads="1"/>
          </p:cNvSpPr>
          <p:nvPr/>
        </p:nvSpPr>
        <p:spPr bwMode="auto">
          <a:xfrm>
            <a:off x="304800" y="5029200"/>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Quarks</a:t>
            </a:r>
          </a:p>
        </p:txBody>
      </p:sp>
      <p:sp>
        <p:nvSpPr>
          <p:cNvPr id="53265" name="TextBox 25"/>
          <p:cNvSpPr txBox="1">
            <a:spLocks noChangeArrowheads="1"/>
          </p:cNvSpPr>
          <p:nvPr/>
        </p:nvSpPr>
        <p:spPr bwMode="auto">
          <a:xfrm>
            <a:off x="228600" y="2286000"/>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Leptons</a:t>
            </a:r>
          </a:p>
        </p:txBody>
      </p:sp>
      <p:sp>
        <p:nvSpPr>
          <p:cNvPr id="27" name="Flowchart: Preparation 26"/>
          <p:cNvSpPr/>
          <p:nvPr/>
        </p:nvSpPr>
        <p:spPr>
          <a:xfrm>
            <a:off x="7086600" y="1664732"/>
            <a:ext cx="1447800" cy="381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FF"/>
                </a:solidFill>
                <a:latin typeface="Times New Roman" pitchFamily="18" charset="0"/>
              </a:rPr>
              <a:t>Photon (</a:t>
            </a:r>
            <a:r>
              <a:rPr lang="el-GR" sz="1200" i="1" dirty="0">
                <a:latin typeface="Times New Roman"/>
                <a:cs typeface="Times New Roman"/>
              </a:rPr>
              <a:t>γ</a:t>
            </a:r>
            <a:r>
              <a:rPr lang="en-US" sz="1200" i="1" dirty="0">
                <a:latin typeface="Times New Roman"/>
                <a:cs typeface="Times New Roman"/>
              </a:rPr>
              <a:t>)</a:t>
            </a:r>
            <a:endParaRPr lang="en-US" sz="1200" dirty="0">
              <a:solidFill>
                <a:srgbClr val="FFFFFF"/>
              </a:solidFill>
              <a:latin typeface="Times New Roman" pitchFamily="18" charset="0"/>
            </a:endParaRPr>
          </a:p>
          <a:p>
            <a:pPr algn="ctr">
              <a:defRPr/>
            </a:pPr>
            <a:r>
              <a:rPr lang="en-US" sz="600" dirty="0">
                <a:solidFill>
                  <a:srgbClr val="FFFFFF"/>
                </a:solidFill>
                <a:latin typeface="Times New Roman" pitchFamily="18" charset="0"/>
              </a:rPr>
              <a:t>0 mass</a:t>
            </a:r>
          </a:p>
        </p:txBody>
      </p:sp>
      <p:sp>
        <p:nvSpPr>
          <p:cNvPr id="28" name="Flowchart: Preparation 27"/>
          <p:cNvSpPr/>
          <p:nvPr/>
        </p:nvSpPr>
        <p:spPr>
          <a:xfrm>
            <a:off x="7467600" y="25146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latin typeface="Times New Roman" pitchFamily="18" charset="0"/>
              </a:rPr>
              <a:t>W</a:t>
            </a:r>
          </a:p>
          <a:p>
            <a:pPr algn="ctr">
              <a:defRPr/>
            </a:pPr>
            <a:r>
              <a:rPr lang="en-US" sz="900">
                <a:solidFill>
                  <a:srgbClr val="FFFFFF"/>
                </a:solidFill>
                <a:latin typeface="Times New Roman" pitchFamily="18" charset="0"/>
              </a:rPr>
              <a:t>80 GeV</a:t>
            </a:r>
          </a:p>
        </p:txBody>
      </p:sp>
      <p:sp>
        <p:nvSpPr>
          <p:cNvPr id="29" name="Flowchart: Preparation 28"/>
          <p:cNvSpPr/>
          <p:nvPr/>
        </p:nvSpPr>
        <p:spPr>
          <a:xfrm>
            <a:off x="7467600" y="35814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latin typeface="Times New Roman" pitchFamily="18" charset="0"/>
              </a:rPr>
              <a:t>Z</a:t>
            </a:r>
          </a:p>
          <a:p>
            <a:pPr algn="ctr">
              <a:defRPr/>
            </a:pPr>
            <a:r>
              <a:rPr lang="en-US" sz="900">
                <a:solidFill>
                  <a:srgbClr val="FFFFFF"/>
                </a:solidFill>
                <a:latin typeface="Times New Roman" pitchFamily="18" charset="0"/>
              </a:rPr>
              <a:t>91 GeV</a:t>
            </a:r>
          </a:p>
        </p:txBody>
      </p:sp>
      <p:sp>
        <p:nvSpPr>
          <p:cNvPr id="30" name="Flowchart: Preparation 29"/>
          <p:cNvSpPr/>
          <p:nvPr/>
        </p:nvSpPr>
        <p:spPr>
          <a:xfrm>
            <a:off x="7239000" y="4953000"/>
            <a:ext cx="1219200" cy="457200"/>
          </a:xfrm>
          <a:prstGeom prst="flowChartPreparation">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latin typeface="Times New Roman" pitchFamily="18" charset="0"/>
              </a:rPr>
              <a:t>gluon</a:t>
            </a:r>
          </a:p>
          <a:p>
            <a:pPr algn="ctr">
              <a:defRPr/>
            </a:pPr>
            <a:r>
              <a:rPr lang="en-US" sz="900">
                <a:solidFill>
                  <a:srgbClr val="FFFFFF"/>
                </a:solidFill>
                <a:latin typeface="Times New Roman" pitchFamily="18" charset="0"/>
              </a:rPr>
              <a:t>0 mass</a:t>
            </a:r>
          </a:p>
        </p:txBody>
      </p:sp>
      <p:cxnSp>
        <p:nvCxnSpPr>
          <p:cNvPr id="33" name="Straight Connector 32"/>
          <p:cNvCxnSpPr/>
          <p:nvPr/>
        </p:nvCxnSpPr>
        <p:spPr>
          <a:xfrm rot="5400000">
            <a:off x="4191794" y="3810794"/>
            <a:ext cx="4876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rot="5400000">
            <a:off x="3962400" y="-990600"/>
            <a:ext cx="457200" cy="4572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35" name="Left Brace 34"/>
          <p:cNvSpPr/>
          <p:nvPr/>
        </p:nvSpPr>
        <p:spPr>
          <a:xfrm rot="5400000">
            <a:off x="7620000" y="228600"/>
            <a:ext cx="457200" cy="2133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53275" name="TextBox 35"/>
          <p:cNvSpPr txBox="1">
            <a:spLocks noChangeArrowheads="1"/>
          </p:cNvSpPr>
          <p:nvPr/>
        </p:nvSpPr>
        <p:spPr bwMode="auto">
          <a:xfrm>
            <a:off x="3352800" y="685800"/>
            <a:ext cx="1676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Matter particles</a:t>
            </a:r>
          </a:p>
        </p:txBody>
      </p:sp>
      <p:sp>
        <p:nvSpPr>
          <p:cNvPr id="53276" name="TextBox 36"/>
          <p:cNvSpPr txBox="1">
            <a:spLocks noChangeArrowheads="1"/>
          </p:cNvSpPr>
          <p:nvPr/>
        </p:nvSpPr>
        <p:spPr bwMode="auto">
          <a:xfrm>
            <a:off x="7162800" y="685800"/>
            <a:ext cx="1676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Force particles</a:t>
            </a:r>
          </a:p>
        </p:txBody>
      </p:sp>
      <p:sp>
        <p:nvSpPr>
          <p:cNvPr id="37" name="Octagon 36"/>
          <p:cNvSpPr>
            <a:spLocks noChangeArrowheads="1"/>
          </p:cNvSpPr>
          <p:nvPr/>
        </p:nvSpPr>
        <p:spPr bwMode="auto">
          <a:xfrm>
            <a:off x="7315200" y="5943600"/>
            <a:ext cx="914400" cy="762000"/>
          </a:xfrm>
          <a:prstGeom prst="octagon">
            <a:avLst>
              <a:gd name="adj" fmla="val 29287"/>
            </a:avLst>
          </a:prstGeom>
          <a:blipFill dpi="0" rotWithShape="1">
            <a:blip r:embed="rId14"/>
            <a:srcRect/>
            <a:tile tx="0" ty="0" sx="100000" sy="100000" flip="none" algn="tl"/>
          </a:blipFill>
          <a:ln w="25400">
            <a:solidFill>
              <a:srgbClr val="385D8A"/>
            </a:solidFill>
            <a:miter lim="800000"/>
            <a:headEnd/>
            <a:tailEnd/>
          </a:ln>
        </p:spPr>
        <p:txBody>
          <a:bodyPr anchor="ctr"/>
          <a:lstStyle/>
          <a:p>
            <a:pPr algn="ctr">
              <a:defRPr/>
            </a:pPr>
            <a:r>
              <a:rPr lang="en-US" sz="1600" dirty="0">
                <a:solidFill>
                  <a:srgbClr val="FFFFFF"/>
                </a:solidFill>
                <a:latin typeface="Times New Roman" pitchFamily="18" charset="0"/>
                <a:ea typeface="+mn-ea"/>
                <a:cs typeface="+mn-cs"/>
              </a:rPr>
              <a:t>Higgs</a:t>
            </a:r>
          </a:p>
          <a:p>
            <a:pPr algn="ctr">
              <a:defRPr/>
            </a:pPr>
            <a:r>
              <a:rPr lang="en-US" sz="900" dirty="0">
                <a:solidFill>
                  <a:srgbClr val="FFFFFF"/>
                </a:solidFill>
                <a:latin typeface="Times New Roman" pitchFamily="18" charset="0"/>
                <a:ea typeface="+mn-ea"/>
                <a:cs typeface="+mn-cs"/>
              </a:rPr>
              <a:t>125 GeV</a:t>
            </a:r>
          </a:p>
        </p:txBody>
      </p:sp>
      <p:cxnSp>
        <p:nvCxnSpPr>
          <p:cNvPr id="15" name="Straight Connector 32"/>
          <p:cNvCxnSpPr/>
          <p:nvPr/>
        </p:nvCxnSpPr>
        <p:spPr>
          <a:xfrm rot="5400000">
            <a:off x="7811294" y="4763294"/>
            <a:ext cx="0" cy="20558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20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43400" y="3352800"/>
            <a:ext cx="5842000" cy="3505200"/>
          </a:xfrm>
          <a:prstGeom prst="rect">
            <a:avLst/>
          </a:prstGeom>
        </p:spPr>
      </p:pic>
      <p:pic>
        <p:nvPicPr>
          <p:cNvPr id="7" name="Picture 6"/>
          <p:cNvPicPr>
            <a:picLocks noChangeAspect="1"/>
          </p:cNvPicPr>
          <p:nvPr/>
        </p:nvPicPr>
        <p:blipFill>
          <a:blip r:embed="rId4"/>
          <a:stretch>
            <a:fillRect/>
          </a:stretch>
        </p:blipFill>
        <p:spPr>
          <a:xfrm>
            <a:off x="5867400" y="685800"/>
            <a:ext cx="1275588" cy="1787398"/>
          </a:xfrm>
          <a:prstGeom prst="rect">
            <a:avLst/>
          </a:prstGeom>
        </p:spPr>
      </p:pic>
      <p:pic>
        <p:nvPicPr>
          <p:cNvPr id="6" name="Picture 5"/>
          <p:cNvPicPr>
            <a:picLocks noChangeAspect="1"/>
          </p:cNvPicPr>
          <p:nvPr/>
        </p:nvPicPr>
        <p:blipFill>
          <a:blip r:embed="rId5"/>
          <a:stretch>
            <a:fillRect/>
          </a:stretch>
        </p:blipFill>
        <p:spPr>
          <a:xfrm>
            <a:off x="3200400" y="685800"/>
            <a:ext cx="1337310" cy="1873885"/>
          </a:xfrm>
          <a:prstGeom prst="rect">
            <a:avLst/>
          </a:prstGeom>
        </p:spPr>
      </p:pic>
      <p:pic>
        <p:nvPicPr>
          <p:cNvPr id="4" name="Picture 3"/>
          <p:cNvPicPr>
            <a:picLocks noChangeAspect="1"/>
          </p:cNvPicPr>
          <p:nvPr/>
        </p:nvPicPr>
        <p:blipFill>
          <a:blip r:embed="rId6"/>
          <a:stretch>
            <a:fillRect/>
          </a:stretch>
        </p:blipFill>
        <p:spPr>
          <a:xfrm>
            <a:off x="533400" y="685800"/>
            <a:ext cx="1440180" cy="2018030"/>
          </a:xfrm>
          <a:prstGeom prst="rect">
            <a:avLst/>
          </a:prstGeom>
        </p:spPr>
      </p:pic>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Higgs Boson – Breaking Electroweak Symmetry</a:t>
            </a:r>
          </a:p>
        </p:txBody>
      </p:sp>
      <p:sp>
        <p:nvSpPr>
          <p:cNvPr id="3" name="TextBox 2"/>
          <p:cNvSpPr txBox="1"/>
          <p:nvPr/>
        </p:nvSpPr>
        <p:spPr>
          <a:xfrm>
            <a:off x="152400" y="2257484"/>
            <a:ext cx="7543800" cy="4524316"/>
          </a:xfrm>
          <a:prstGeom prst="rect">
            <a:avLst/>
          </a:prstGeom>
          <a:solidFill>
            <a:schemeClr val="tx2">
              <a:lumMod val="20000"/>
              <a:lumOff val="80000"/>
            </a:schemeClr>
          </a:solidFill>
          <a:ln>
            <a:solidFill>
              <a:srgbClr val="FF0000"/>
            </a:solidFill>
          </a:ln>
        </p:spPr>
        <p:txBody>
          <a:bodyPr wrap="square" rtlCol="0">
            <a:spAutoFit/>
          </a:bodyPr>
          <a:lstStyle/>
          <a:p>
            <a:pPr>
              <a:buFont typeface="Arial" pitchFamily="34" charset="0"/>
              <a:buChar char="•"/>
            </a:pPr>
            <a:r>
              <a:rPr lang="en-US" dirty="0">
                <a:latin typeface="Times New Roman"/>
                <a:cs typeface="Times New Roman"/>
              </a:rPr>
              <a:t> The </a:t>
            </a:r>
            <a:r>
              <a:rPr lang="en-US" b="1" dirty="0">
                <a:latin typeface="Times New Roman"/>
                <a:cs typeface="Times New Roman"/>
              </a:rPr>
              <a:t>Glashow-Salam-Weinberg</a:t>
            </a:r>
            <a:r>
              <a:rPr lang="en-US" dirty="0">
                <a:latin typeface="Times New Roman"/>
                <a:cs typeface="Times New Roman"/>
              </a:rPr>
              <a:t> theory of Electroweak Unification:</a:t>
            </a:r>
          </a:p>
          <a:p>
            <a:pPr>
              <a:buFont typeface="Arial" pitchFamily="34" charset="0"/>
              <a:buChar char="•"/>
            </a:pPr>
            <a:endParaRPr lang="en-US" dirty="0">
              <a:latin typeface="Times New Roman"/>
              <a:cs typeface="Times New Roman"/>
            </a:endParaRPr>
          </a:p>
          <a:p>
            <a:pPr lvl="1">
              <a:buFont typeface="Arial" pitchFamily="34" charset="0"/>
              <a:buChar char="•"/>
            </a:pPr>
            <a:r>
              <a:rPr lang="en-US" dirty="0">
                <a:latin typeface="Times New Roman"/>
                <a:cs typeface="Times New Roman"/>
              </a:rPr>
              <a:t> Places the the </a:t>
            </a:r>
            <a:r>
              <a:rPr lang="el-GR" i="1" dirty="0">
                <a:latin typeface="Times New Roman"/>
                <a:cs typeface="Times New Roman"/>
              </a:rPr>
              <a:t>γ</a:t>
            </a:r>
            <a:r>
              <a:rPr lang="en-US" dirty="0">
                <a:latin typeface="Times New Roman"/>
                <a:cs typeface="Times New Roman"/>
              </a:rPr>
              <a:t>, </a:t>
            </a:r>
            <a:r>
              <a:rPr lang="en-US" i="1" dirty="0">
                <a:latin typeface="Times New Roman"/>
                <a:cs typeface="Times New Roman"/>
              </a:rPr>
              <a:t>W</a:t>
            </a:r>
            <a:r>
              <a:rPr lang="en-US" dirty="0">
                <a:latin typeface="Times New Roman"/>
                <a:cs typeface="Times New Roman"/>
              </a:rPr>
              <a:t> and </a:t>
            </a:r>
            <a:r>
              <a:rPr lang="en-US" i="1" dirty="0">
                <a:latin typeface="Times New Roman"/>
                <a:cs typeface="Times New Roman"/>
              </a:rPr>
              <a:t>Z</a:t>
            </a:r>
            <a:r>
              <a:rPr lang="en-US" dirty="0">
                <a:latin typeface="Times New Roman"/>
                <a:cs typeface="Times New Roman"/>
              </a:rPr>
              <a:t> on the same footing as </a:t>
            </a:r>
            <a:r>
              <a:rPr lang="en-US" b="1" dirty="0">
                <a:latin typeface="Times New Roman"/>
                <a:cs typeface="Times New Roman"/>
              </a:rPr>
              <a:t>symmetrical cousins</a:t>
            </a:r>
            <a:r>
              <a:rPr lang="en-US" dirty="0">
                <a:latin typeface="Times New Roman"/>
                <a:cs typeface="Times New Roman"/>
              </a:rPr>
              <a:t>.</a:t>
            </a:r>
          </a:p>
          <a:p>
            <a:pPr lvl="1"/>
            <a:endParaRPr lang="en-US" dirty="0">
              <a:latin typeface="Times New Roman"/>
              <a:cs typeface="Times New Roman"/>
            </a:endParaRPr>
          </a:p>
          <a:p>
            <a:pPr lvl="1">
              <a:buFont typeface="Arial" pitchFamily="34" charset="0"/>
              <a:buChar char="•"/>
            </a:pPr>
            <a:r>
              <a:rPr lang="en-US" dirty="0">
                <a:latin typeface="Times New Roman"/>
                <a:cs typeface="Times New Roman"/>
              </a:rPr>
              <a:t> Accurately predicts the ratio of masses of the </a:t>
            </a:r>
            <a:r>
              <a:rPr lang="en-US" i="1" dirty="0">
                <a:latin typeface="Times New Roman"/>
                <a:cs typeface="Times New Roman"/>
              </a:rPr>
              <a:t>W</a:t>
            </a:r>
            <a:r>
              <a:rPr lang="en-US" dirty="0">
                <a:latin typeface="Times New Roman"/>
                <a:cs typeface="Times New Roman"/>
              </a:rPr>
              <a:t> and </a:t>
            </a:r>
            <a:r>
              <a:rPr lang="en-US" i="1" dirty="0">
                <a:latin typeface="Times New Roman"/>
                <a:cs typeface="Times New Roman"/>
              </a:rPr>
              <a:t>Z</a:t>
            </a:r>
            <a:r>
              <a:rPr lang="en-US" dirty="0">
                <a:latin typeface="Times New Roman"/>
                <a:cs typeface="Times New Roman"/>
              </a:rPr>
              <a:t> bosons in terms of the strengths of the electromagnetic and weak forces.</a:t>
            </a:r>
          </a:p>
          <a:p>
            <a:pPr lvl="1">
              <a:buFont typeface="Arial" pitchFamily="34" charset="0"/>
              <a:buChar char="•"/>
            </a:pPr>
            <a:endParaRPr lang="en-US" dirty="0">
              <a:latin typeface="Times New Roman"/>
              <a:cs typeface="Times New Roman"/>
            </a:endParaRPr>
          </a:p>
          <a:p>
            <a:pPr lvl="1">
              <a:buFont typeface="Arial" pitchFamily="34" charset="0"/>
              <a:buChar char="•"/>
            </a:pPr>
            <a:r>
              <a:rPr lang="en-US" dirty="0">
                <a:latin typeface="Times New Roman"/>
                <a:cs typeface="Times New Roman"/>
              </a:rPr>
              <a:t> Requires a mechanism to </a:t>
            </a:r>
            <a:r>
              <a:rPr lang="en-US" b="1" dirty="0">
                <a:latin typeface="Times New Roman"/>
                <a:cs typeface="Times New Roman"/>
              </a:rPr>
              <a:t>break the symmetry </a:t>
            </a:r>
            <a:r>
              <a:rPr lang="en-US" dirty="0">
                <a:latin typeface="Times New Roman"/>
                <a:cs typeface="Times New Roman"/>
              </a:rPr>
              <a:t>to lend the </a:t>
            </a:r>
            <a:r>
              <a:rPr lang="en-US" i="1" dirty="0">
                <a:latin typeface="Times New Roman"/>
                <a:cs typeface="Times New Roman"/>
              </a:rPr>
              <a:t>W</a:t>
            </a:r>
            <a:r>
              <a:rPr lang="en-US" dirty="0">
                <a:latin typeface="Times New Roman"/>
                <a:cs typeface="Times New Roman"/>
              </a:rPr>
              <a:t> and </a:t>
            </a:r>
            <a:r>
              <a:rPr lang="en-US" i="1" dirty="0">
                <a:latin typeface="Times New Roman"/>
                <a:cs typeface="Times New Roman"/>
              </a:rPr>
              <a:t>Z</a:t>
            </a:r>
            <a:r>
              <a:rPr lang="en-US" dirty="0">
                <a:latin typeface="Times New Roman"/>
                <a:cs typeface="Times New Roman"/>
              </a:rPr>
              <a:t> mass</a:t>
            </a:r>
          </a:p>
          <a:p>
            <a:pPr>
              <a:buFont typeface="Arial" pitchFamily="34" charset="0"/>
              <a:buChar char="•"/>
            </a:pPr>
            <a:endParaRPr lang="en-US" dirty="0">
              <a:latin typeface="Times New Roman"/>
              <a:cs typeface="Times New Roman"/>
            </a:endParaRPr>
          </a:p>
          <a:p>
            <a:pPr>
              <a:buFont typeface="Arial" pitchFamily="34" charset="0"/>
              <a:buChar char="•"/>
            </a:pPr>
            <a:r>
              <a:rPr lang="en-US" dirty="0">
                <a:latin typeface="Times New Roman"/>
                <a:cs typeface="Times New Roman"/>
              </a:rPr>
              <a:t> The Higgs mechanism is the simplest mechanism to </a:t>
            </a:r>
            <a:r>
              <a:rPr lang="en-US" b="1" dirty="0">
                <a:latin typeface="Times New Roman"/>
                <a:cs typeface="Times New Roman"/>
              </a:rPr>
              <a:t>break electroweak symmetry. </a:t>
            </a:r>
            <a:r>
              <a:rPr lang="en-US" dirty="0">
                <a:latin typeface="Times New Roman"/>
                <a:cs typeface="Times New Roman"/>
              </a:rPr>
              <a:t>(Same mechanism also explains superconductivity)</a:t>
            </a:r>
            <a:endParaRPr lang="en-US" b="1" dirty="0">
              <a:latin typeface="Times New Roman"/>
              <a:cs typeface="Times New Roman"/>
            </a:endParaRPr>
          </a:p>
          <a:p>
            <a:pPr>
              <a:buFont typeface="Arial" pitchFamily="34" charset="0"/>
              <a:buChar char="•"/>
            </a:pPr>
            <a:endParaRPr lang="en-US" dirty="0">
              <a:latin typeface="Times New Roman"/>
              <a:cs typeface="Times New Roman"/>
            </a:endParaRPr>
          </a:p>
          <a:p>
            <a:pPr>
              <a:buFont typeface="Arial" pitchFamily="34" charset="0"/>
              <a:buChar char="•"/>
            </a:pPr>
            <a:r>
              <a:rPr lang="en-US" dirty="0">
                <a:latin typeface="Times New Roman"/>
                <a:cs typeface="Times New Roman"/>
              </a:rPr>
              <a:t>Predicts </a:t>
            </a:r>
            <a:r>
              <a:rPr lang="en-US" b="1" dirty="0">
                <a:latin typeface="Times New Roman"/>
                <a:cs typeface="Times New Roman"/>
              </a:rPr>
              <a:t>a new particle </a:t>
            </a:r>
            <a:r>
              <a:rPr lang="en-US" dirty="0">
                <a:latin typeface="Times New Roman"/>
                <a:cs typeface="Times New Roman"/>
              </a:rPr>
              <a:t>that is the Higgs boson.</a:t>
            </a:r>
          </a:p>
          <a:p>
            <a:pPr>
              <a:buFont typeface="Arial" pitchFamily="34" charset="0"/>
              <a:buChar char="•"/>
            </a:pPr>
            <a:endParaRPr lang="en-US" dirty="0">
              <a:latin typeface="Times New Roman"/>
              <a:cs typeface="Times New Roman"/>
            </a:endParaRPr>
          </a:p>
          <a:p>
            <a:pPr>
              <a:buFont typeface="Arial" pitchFamily="34" charset="0"/>
              <a:buChar char="•"/>
            </a:pPr>
            <a:r>
              <a:rPr lang="en-US" dirty="0">
                <a:latin typeface="Times New Roman"/>
                <a:cs typeface="Times New Roman"/>
              </a:rPr>
              <a:t> The interaction strength between the Higgs and other fields are set theoretically but its mass is not. Its </a:t>
            </a:r>
            <a:r>
              <a:rPr lang="en-US" b="1" dirty="0">
                <a:latin typeface="Times New Roman"/>
                <a:cs typeface="Times New Roman"/>
              </a:rPr>
              <a:t>mass has to be determined experimentally</a:t>
            </a:r>
          </a:p>
        </p:txBody>
      </p:sp>
      <p:sp>
        <p:nvSpPr>
          <p:cNvPr id="9" name="Octagon 8"/>
          <p:cNvSpPr/>
          <p:nvPr/>
        </p:nvSpPr>
        <p:spPr>
          <a:xfrm>
            <a:off x="7924800" y="1066800"/>
            <a:ext cx="914400" cy="762000"/>
          </a:xfrm>
          <a:prstGeom prst="octagon">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Higgs</a:t>
            </a:r>
          </a:p>
          <a:p>
            <a:pPr algn="ctr"/>
            <a:r>
              <a:rPr lang="en-US" sz="900" dirty="0"/>
              <a:t>125 </a:t>
            </a:r>
            <a:r>
              <a:rPr lang="en-US" sz="900" dirty="0" err="1"/>
              <a:t>GeV</a:t>
            </a:r>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Higgs Boson – Generating Mass</a:t>
            </a:r>
          </a:p>
        </p:txBody>
      </p:sp>
      <p:pic>
        <p:nvPicPr>
          <p:cNvPr id="4" name="Picture 3"/>
          <p:cNvPicPr>
            <a:picLocks noChangeAspect="1"/>
          </p:cNvPicPr>
          <p:nvPr/>
        </p:nvPicPr>
        <p:blipFill>
          <a:blip r:embed="rId3"/>
          <a:stretch>
            <a:fillRect/>
          </a:stretch>
        </p:blipFill>
        <p:spPr>
          <a:xfrm>
            <a:off x="0" y="762000"/>
            <a:ext cx="9144000" cy="2243271"/>
          </a:xfrm>
          <a:prstGeom prst="rect">
            <a:avLst/>
          </a:prstGeom>
        </p:spPr>
      </p:pic>
      <p:sp>
        <p:nvSpPr>
          <p:cNvPr id="6" name="TextBox 5"/>
          <p:cNvSpPr txBox="1"/>
          <p:nvPr/>
        </p:nvSpPr>
        <p:spPr>
          <a:xfrm>
            <a:off x="8965" y="3320113"/>
            <a:ext cx="8077199" cy="1015663"/>
          </a:xfrm>
          <a:prstGeom prst="rect">
            <a:avLst/>
          </a:prstGeom>
          <a:noFill/>
        </p:spPr>
        <p:txBody>
          <a:bodyPr wrap="square" rtlCol="0">
            <a:spAutoFit/>
          </a:bodyPr>
          <a:lstStyle/>
          <a:p>
            <a:pPr marL="285750" indent="-285750">
              <a:buFont typeface="Arial"/>
              <a:buChar char="•"/>
            </a:pPr>
            <a:r>
              <a:rPr lang="en-US" sz="1500" dirty="0">
                <a:latin typeface="Times New Roman"/>
                <a:cs typeface="Times New Roman"/>
              </a:rPr>
              <a:t>The Higgs field gives the </a:t>
            </a:r>
            <a:r>
              <a:rPr lang="en-US" sz="1500" i="1" dirty="0">
                <a:latin typeface="Times New Roman"/>
                <a:cs typeface="Times New Roman"/>
              </a:rPr>
              <a:t>W</a:t>
            </a:r>
            <a:r>
              <a:rPr lang="en-US" sz="1500" dirty="0">
                <a:latin typeface="Times New Roman"/>
                <a:cs typeface="Times New Roman"/>
              </a:rPr>
              <a:t> and </a:t>
            </a:r>
            <a:r>
              <a:rPr lang="en-US" sz="1500" i="1" dirty="0">
                <a:latin typeface="Times New Roman"/>
                <a:cs typeface="Times New Roman"/>
              </a:rPr>
              <a:t>Z</a:t>
            </a:r>
            <a:r>
              <a:rPr lang="en-US" sz="1500" dirty="0">
                <a:latin typeface="Times New Roman"/>
                <a:cs typeface="Times New Roman"/>
              </a:rPr>
              <a:t> mass through Electroweak Symmetry Breaking</a:t>
            </a:r>
          </a:p>
          <a:p>
            <a:pPr marL="285750" indent="-285750">
              <a:buFont typeface="Arial"/>
              <a:buChar char="•"/>
            </a:pPr>
            <a:endParaRPr lang="en-US" sz="1500" dirty="0">
              <a:latin typeface="Times New Roman"/>
              <a:cs typeface="Times New Roman"/>
            </a:endParaRPr>
          </a:p>
          <a:p>
            <a:pPr marL="285750" indent="-285750">
              <a:buFont typeface="Arial"/>
              <a:buChar char="•"/>
            </a:pPr>
            <a:r>
              <a:rPr lang="en-US" sz="1500" dirty="0">
                <a:latin typeface="Times New Roman"/>
                <a:cs typeface="Times New Roman"/>
              </a:rPr>
              <a:t>But the mathematical structure of the Higgs also allows it to give </a:t>
            </a:r>
            <a:br>
              <a:rPr lang="en-US" sz="1500" dirty="0">
                <a:latin typeface="Times New Roman"/>
                <a:cs typeface="Times New Roman"/>
              </a:rPr>
            </a:br>
            <a:r>
              <a:rPr lang="en-US" sz="1500" b="1" dirty="0">
                <a:latin typeface="Times New Roman"/>
                <a:cs typeface="Times New Roman"/>
              </a:rPr>
              <a:t>mass to the matter fields</a:t>
            </a:r>
            <a:r>
              <a:rPr lang="en-US" sz="1500" dirty="0">
                <a:latin typeface="Times New Roman"/>
                <a:cs typeface="Times New Roman"/>
              </a:rPr>
              <a:t>, by interacting with them</a:t>
            </a:r>
          </a:p>
        </p:txBody>
      </p:sp>
      <p:sp>
        <p:nvSpPr>
          <p:cNvPr id="7" name="Rounded Rectangle 6"/>
          <p:cNvSpPr/>
          <p:nvPr/>
        </p:nvSpPr>
        <p:spPr>
          <a:xfrm>
            <a:off x="762000" y="5410200"/>
            <a:ext cx="7696200" cy="990600"/>
          </a:xfrm>
          <a:prstGeom prst="roundRect">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a:cs typeface="Times New Roman"/>
              </a:rPr>
              <a:t>The Higgs boson does not contribute any significant mass to protons or people</a:t>
            </a:r>
          </a:p>
        </p:txBody>
      </p:sp>
      <p:pic>
        <p:nvPicPr>
          <p:cNvPr id="3" name="Picture 2">
            <a:extLst>
              <a:ext uri="{FF2B5EF4-FFF2-40B4-BE49-F238E27FC236}">
                <a16:creationId xmlns:a16="http://schemas.microsoft.com/office/drawing/2014/main" id="{A8017652-2229-7049-9D3B-281B616A5ED8}"/>
              </a:ext>
            </a:extLst>
          </p:cNvPr>
          <p:cNvPicPr>
            <a:picLocks noChangeAspect="1"/>
          </p:cNvPicPr>
          <p:nvPr/>
        </p:nvPicPr>
        <p:blipFill>
          <a:blip r:embed="rId4"/>
          <a:stretch>
            <a:fillRect/>
          </a:stretch>
        </p:blipFill>
        <p:spPr>
          <a:xfrm>
            <a:off x="6172200" y="3454400"/>
            <a:ext cx="2781659" cy="1803400"/>
          </a:xfrm>
          <a:prstGeom prst="rect">
            <a:avLst/>
          </a:prstGeom>
        </p:spPr>
      </p:pic>
      <p:sp>
        <p:nvSpPr>
          <p:cNvPr id="5" name="Rectangle 4">
            <a:extLst>
              <a:ext uri="{FF2B5EF4-FFF2-40B4-BE49-F238E27FC236}">
                <a16:creationId xmlns:a16="http://schemas.microsoft.com/office/drawing/2014/main" id="{F6DE7D06-22D9-984A-A231-3B7C749E8DD0}"/>
              </a:ext>
            </a:extLst>
          </p:cNvPr>
          <p:cNvSpPr/>
          <p:nvPr/>
        </p:nvSpPr>
        <p:spPr>
          <a:xfrm>
            <a:off x="1981200" y="4580746"/>
            <a:ext cx="3730508" cy="369332"/>
          </a:xfrm>
          <a:prstGeom prst="rect">
            <a:avLst/>
          </a:prstGeom>
        </p:spPr>
        <p:txBody>
          <a:bodyPr wrap="none">
            <a:spAutoFit/>
          </a:bodyPr>
          <a:lstStyle/>
          <a:p>
            <a:pPr algn="ctr"/>
            <a:r>
              <a:rPr lang="en-US" dirty="0">
                <a:latin typeface="Times New Roman"/>
                <a:cs typeface="Times New Roman"/>
              </a:rPr>
              <a:t>One elegant solution to two problems!</a:t>
            </a:r>
          </a:p>
        </p:txBody>
      </p:sp>
      <p:sp>
        <p:nvSpPr>
          <p:cNvPr id="8" name="Rectangle 7">
            <a:extLst>
              <a:ext uri="{FF2B5EF4-FFF2-40B4-BE49-F238E27FC236}">
                <a16:creationId xmlns:a16="http://schemas.microsoft.com/office/drawing/2014/main" id="{2D2654BA-E863-E445-869F-4BEA56E1BCFD}"/>
              </a:ext>
            </a:extLst>
          </p:cNvPr>
          <p:cNvSpPr/>
          <p:nvPr/>
        </p:nvSpPr>
        <p:spPr>
          <a:xfrm>
            <a:off x="6991462" y="3103596"/>
            <a:ext cx="1962397" cy="400110"/>
          </a:xfrm>
          <a:prstGeom prst="rect">
            <a:avLst/>
          </a:prstGeom>
        </p:spPr>
        <p:txBody>
          <a:bodyPr wrap="none">
            <a:spAutoFit/>
          </a:bodyPr>
          <a:lstStyle/>
          <a:p>
            <a:r>
              <a:rPr lang="en-US" sz="1000" b="1" dirty="0">
                <a:latin typeface="Times New Roman"/>
                <a:cs typeface="Times New Roman"/>
              </a:rPr>
              <a:t>Mexican hat potential wells</a:t>
            </a:r>
            <a:br>
              <a:rPr lang="en-US" sz="1000" b="1" dirty="0">
                <a:latin typeface="Times New Roman"/>
                <a:cs typeface="Times New Roman"/>
              </a:rPr>
            </a:br>
            <a:r>
              <a:rPr lang="en-US" sz="1000" b="1" dirty="0">
                <a:latin typeface="Times New Roman"/>
                <a:cs typeface="Times New Roman"/>
              </a:rPr>
              <a:t>aid dynamic symmetry breaking</a:t>
            </a:r>
            <a:endParaRPr lang="en-US" sz="1000" b="1" dirty="0"/>
          </a:p>
        </p:txBody>
      </p:sp>
    </p:spTree>
    <p:extLst>
      <p:ext uri="{BB962C8B-B14F-4D97-AF65-F5344CB8AC3E}">
        <p14:creationId xmlns:p14="http://schemas.microsoft.com/office/powerpoint/2010/main" val="49991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Outstanding Mysteries – Unification of the Forces</a:t>
            </a:r>
          </a:p>
        </p:txBody>
      </p:sp>
      <p:sp>
        <p:nvSpPr>
          <p:cNvPr id="4" name="TextBox 3"/>
          <p:cNvSpPr txBox="1"/>
          <p:nvPr/>
        </p:nvSpPr>
        <p:spPr>
          <a:xfrm>
            <a:off x="914400" y="906482"/>
            <a:ext cx="7315200" cy="3693319"/>
          </a:xfrm>
          <a:prstGeom prst="rect">
            <a:avLst/>
          </a:prstGeom>
          <a:solidFill>
            <a:schemeClr val="accent5">
              <a:lumMod val="20000"/>
              <a:lumOff val="80000"/>
            </a:schemeClr>
          </a:solidFill>
          <a:ln>
            <a:solidFill>
              <a:srgbClr val="FF0000"/>
            </a:solidFill>
          </a:ln>
        </p:spPr>
        <p:txBody>
          <a:bodyPr wrap="square" rtlCol="0">
            <a:spAutoFit/>
          </a:bodyPr>
          <a:lstStyle/>
          <a:p>
            <a:pPr algn="ctr"/>
            <a:r>
              <a:rPr lang="en-US" i="1" u="sng" dirty="0"/>
              <a:t>Grand Unification and </a:t>
            </a:r>
            <a:r>
              <a:rPr lang="en-US" i="1" u="sng" dirty="0" err="1"/>
              <a:t>Supersymmetry</a:t>
            </a:r>
            <a:endParaRPr lang="en-US" i="1" u="sng" dirty="0"/>
          </a:p>
          <a:p>
            <a:endParaRPr lang="en-US" dirty="0"/>
          </a:p>
          <a:p>
            <a:pPr>
              <a:buFont typeface="Arial" pitchFamily="34" charset="0"/>
              <a:buChar char="•"/>
            </a:pPr>
            <a:r>
              <a:rPr lang="en-US" dirty="0"/>
              <a:t>Matter particles follow Fermi-Dirac statistics. Force carrier particles follow Bose-Einstein statistics. There is theoretical reason to believe that every matter particle has a “</a:t>
            </a:r>
            <a:r>
              <a:rPr lang="en-US" dirty="0" err="1"/>
              <a:t>supersymmetric</a:t>
            </a:r>
            <a:r>
              <a:rPr lang="en-US" dirty="0"/>
              <a:t>” twin with identical charge properties but following Bose-Einstein statistics. And every force carrier particle has a “</a:t>
            </a:r>
            <a:r>
              <a:rPr lang="en-US" dirty="0" err="1"/>
              <a:t>supersymmetric</a:t>
            </a:r>
            <a:r>
              <a:rPr lang="en-US" dirty="0"/>
              <a:t>” twin with identical force carrying properties but following Fermi-Dirac statistics. This is called the theory of </a:t>
            </a:r>
            <a:r>
              <a:rPr lang="en-US" i="1" dirty="0" err="1"/>
              <a:t>Supersymmetry</a:t>
            </a:r>
            <a:r>
              <a:rPr lang="en-US" dirty="0"/>
              <a:t>.</a:t>
            </a:r>
          </a:p>
          <a:p>
            <a:pPr>
              <a:buFont typeface="Arial" pitchFamily="34" charset="0"/>
              <a:buChar char="•"/>
            </a:pPr>
            <a:endParaRPr lang="en-US" dirty="0"/>
          </a:p>
          <a:p>
            <a:pPr>
              <a:buFont typeface="Arial" pitchFamily="34" charset="0"/>
              <a:buChar char="•"/>
            </a:pPr>
            <a:r>
              <a:rPr lang="en-US" i="1" dirty="0" err="1"/>
              <a:t>Supersymmetry</a:t>
            </a:r>
            <a:r>
              <a:rPr lang="en-US" dirty="0"/>
              <a:t> offers a compelling way to unify the Electroweak and Strong forces.</a:t>
            </a:r>
          </a:p>
          <a:p>
            <a:pPr>
              <a:buFont typeface="Arial" pitchFamily="34" charset="0"/>
              <a:buChar char="•"/>
            </a:pPr>
            <a:endParaRPr lang="en-US" dirty="0"/>
          </a:p>
          <a:p>
            <a:pPr>
              <a:buFont typeface="Arial" pitchFamily="34" charset="0"/>
              <a:buChar char="•"/>
            </a:pPr>
            <a:r>
              <a:rPr lang="en-US" i="1" dirty="0" err="1"/>
              <a:t>Supersymmetry</a:t>
            </a:r>
            <a:r>
              <a:rPr lang="en-US" dirty="0"/>
              <a:t> can also offer explanations of the </a:t>
            </a:r>
            <a:r>
              <a:rPr lang="en-US" i="1" dirty="0"/>
              <a:t>Higgs</a:t>
            </a:r>
            <a:r>
              <a:rPr lang="en-US" dirty="0"/>
              <a:t> mass.</a:t>
            </a:r>
          </a:p>
        </p:txBody>
      </p:sp>
      <p:sp>
        <p:nvSpPr>
          <p:cNvPr id="6" name="Flowchart: Preparation 5"/>
          <p:cNvSpPr/>
          <p:nvPr/>
        </p:nvSpPr>
        <p:spPr>
          <a:xfrm>
            <a:off x="6705600" y="3733800"/>
            <a:ext cx="2286000" cy="762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Electroweak</a:t>
            </a:r>
          </a:p>
          <a:p>
            <a:pPr algn="ctr"/>
            <a:r>
              <a:rPr lang="en-US" dirty="0"/>
              <a:t>Force</a:t>
            </a:r>
          </a:p>
          <a:p>
            <a:pPr algn="ctr"/>
            <a:r>
              <a:rPr lang="en-US" sz="900" dirty="0"/>
              <a:t>0 mass</a:t>
            </a:r>
          </a:p>
        </p:txBody>
      </p:sp>
      <p:sp>
        <p:nvSpPr>
          <p:cNvPr id="7" name="Flowchart: Preparation 6"/>
          <p:cNvSpPr/>
          <p:nvPr/>
        </p:nvSpPr>
        <p:spPr>
          <a:xfrm>
            <a:off x="7239000" y="4572000"/>
            <a:ext cx="1219200" cy="457200"/>
          </a:xfrm>
          <a:prstGeom prst="flowChartPreparation">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gluon</a:t>
            </a:r>
          </a:p>
          <a:p>
            <a:pPr algn="ctr"/>
            <a:r>
              <a:rPr lang="en-US" sz="900" dirty="0"/>
              <a:t>0 mass</a:t>
            </a:r>
          </a:p>
        </p:txBody>
      </p:sp>
      <p:pic>
        <p:nvPicPr>
          <p:cNvPr id="9218" name="Picture 2" descr="https://cms-docdb.cern.ch/cgi-bin/PublicDocDB/RetrieveFile?docid=5703&amp;filename=Teilchen_engl_thumb.jpg">
            <a:extLst>
              <a:ext uri="{FF2B5EF4-FFF2-40B4-BE49-F238E27FC236}">
                <a16:creationId xmlns:a16="http://schemas.microsoft.com/office/drawing/2014/main" id="{6E5E85E5-E41F-2241-BB99-926CAB5C3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8" y="4866203"/>
            <a:ext cx="4120242" cy="18870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4E6466C-0766-FC46-9D60-D9AD031D1B44}"/>
              </a:ext>
            </a:extLst>
          </p:cNvPr>
          <p:cNvSpPr/>
          <p:nvPr/>
        </p:nvSpPr>
        <p:spPr>
          <a:xfrm>
            <a:off x="5486400" y="5715000"/>
            <a:ext cx="2000356" cy="400110"/>
          </a:xfrm>
          <a:prstGeom prst="rect">
            <a:avLst/>
          </a:prstGeom>
        </p:spPr>
        <p:txBody>
          <a:bodyPr wrap="none">
            <a:spAutoFit/>
          </a:bodyPr>
          <a:lstStyle/>
          <a:p>
            <a:r>
              <a:rPr lang="en-US" sz="2000" b="1" dirty="0">
                <a:solidFill>
                  <a:srgbClr val="C00000"/>
                </a:solidFill>
              </a:rPr>
              <a:t>But does it exist?</a:t>
            </a:r>
          </a:p>
        </p:txBody>
      </p:sp>
    </p:spTree>
    <p:extLst>
      <p:ext uri="{BB962C8B-B14F-4D97-AF65-F5344CB8AC3E}">
        <p14:creationId xmlns:p14="http://schemas.microsoft.com/office/powerpoint/2010/main" val="1342667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HCAerialView.jpg"/>
          <p:cNvPicPr>
            <a:picLocks noChangeAspect="1"/>
          </p:cNvPicPr>
          <p:nvPr/>
        </p:nvPicPr>
        <p:blipFill>
          <a:blip r:embed="rId3"/>
          <a:stretch>
            <a:fillRect/>
          </a:stretch>
        </p:blipFill>
        <p:spPr>
          <a:xfrm>
            <a:off x="0" y="652491"/>
            <a:ext cx="9144000" cy="6205509"/>
          </a:xfrm>
          <a:prstGeom prst="rect">
            <a:avLst/>
          </a:prstGeom>
        </p:spPr>
      </p:pic>
      <p:sp>
        <p:nvSpPr>
          <p:cNvPr id="6" name="TextBox 5"/>
          <p:cNvSpPr txBox="1"/>
          <p:nvPr/>
        </p:nvSpPr>
        <p:spPr>
          <a:xfrm>
            <a:off x="914400" y="914400"/>
            <a:ext cx="7467600" cy="523220"/>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cs typeface="Calibri"/>
              </a:rPr>
              <a:t>In one of the world’s </a:t>
            </a:r>
            <a:r>
              <a:rPr lang="en-US" sz="2800" dirty="0">
                <a:solidFill>
                  <a:schemeClr val="bg1"/>
                </a:solidFill>
                <a:effectLst>
                  <a:outerShdw blurRad="38100" dist="38100" dir="2700000" algn="tl">
                    <a:srgbClr val="000000">
                      <a:alpha val="43137"/>
                    </a:srgbClr>
                  </a:outerShdw>
                </a:effectLst>
                <a:cs typeface="Calibri"/>
              </a:rPr>
              <a:t>biggest</a:t>
            </a:r>
            <a:r>
              <a:rPr lang="en-US" sz="2000" dirty="0">
                <a:solidFill>
                  <a:schemeClr val="bg1"/>
                </a:solidFill>
                <a:effectLst>
                  <a:outerShdw blurRad="38100" dist="38100" dir="2700000" algn="tl">
                    <a:srgbClr val="000000">
                      <a:alpha val="43137"/>
                    </a:srgbClr>
                  </a:outerShdw>
                </a:effectLst>
                <a:cs typeface="Calibri"/>
              </a:rPr>
              <a:t> laboratories, 100 m under the ground,</a:t>
            </a:r>
          </a:p>
        </p:txBody>
      </p:sp>
      <p:sp>
        <p:nvSpPr>
          <p:cNvPr id="7" name="Rectangle 6"/>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CERN – European Centre for Nuclear Research</a:t>
            </a:r>
          </a:p>
        </p:txBody>
      </p:sp>
      <p:sp>
        <p:nvSpPr>
          <p:cNvPr id="2" name="Oval 1">
            <a:extLst>
              <a:ext uri="{FF2B5EF4-FFF2-40B4-BE49-F238E27FC236}">
                <a16:creationId xmlns:a16="http://schemas.microsoft.com/office/drawing/2014/main" id="{203FE4AB-D6CC-5F40-A565-C6DD6A3CD6EB}"/>
              </a:ext>
            </a:extLst>
          </p:cNvPr>
          <p:cNvSpPr/>
          <p:nvPr/>
        </p:nvSpPr>
        <p:spPr>
          <a:xfrm>
            <a:off x="3657600" y="2438400"/>
            <a:ext cx="152400" cy="152400"/>
          </a:xfrm>
          <a:prstGeom prst="ellipse">
            <a:avLst/>
          </a:prstGeom>
          <a:solidFill>
            <a:schemeClr val="bg1"/>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1FC434F-3668-7F4D-A547-B40AD95342DD}"/>
              </a:ext>
            </a:extLst>
          </p:cNvPr>
          <p:cNvSpPr/>
          <p:nvPr/>
        </p:nvSpPr>
        <p:spPr>
          <a:xfrm>
            <a:off x="2925238" y="2033209"/>
            <a:ext cx="1769523" cy="369332"/>
          </a:xfrm>
          <a:prstGeom prst="rect">
            <a:avLst/>
          </a:prstGeom>
        </p:spPr>
        <p:txBody>
          <a:bodyPr wrap="none">
            <a:spAutoFit/>
          </a:bodyPr>
          <a:lstStyle/>
          <a:p>
            <a:r>
              <a:rPr lang="en-US" b="1" dirty="0">
                <a:solidFill>
                  <a:schemeClr val="bg1"/>
                </a:solidFill>
              </a:rPr>
              <a:t>CMS Experiment</a:t>
            </a:r>
          </a:p>
        </p:txBody>
      </p:sp>
      <p:sp>
        <p:nvSpPr>
          <p:cNvPr id="8" name="Rectangle 7">
            <a:extLst>
              <a:ext uri="{FF2B5EF4-FFF2-40B4-BE49-F238E27FC236}">
                <a16:creationId xmlns:a16="http://schemas.microsoft.com/office/drawing/2014/main" id="{B0581C7F-63F5-9E41-B222-97FA6D34B7EC}"/>
              </a:ext>
            </a:extLst>
          </p:cNvPr>
          <p:cNvSpPr/>
          <p:nvPr/>
        </p:nvSpPr>
        <p:spPr>
          <a:xfrm rot="956590">
            <a:off x="5155638" y="2253734"/>
            <a:ext cx="2651688" cy="369332"/>
          </a:xfrm>
          <a:prstGeom prst="rect">
            <a:avLst/>
          </a:prstGeom>
        </p:spPr>
        <p:txBody>
          <a:bodyPr wrap="none">
            <a:spAutoFit/>
          </a:bodyPr>
          <a:lstStyle/>
          <a:p>
            <a:r>
              <a:rPr lang="en-US" b="1" dirty="0">
                <a:solidFill>
                  <a:schemeClr val="bg1"/>
                </a:solidFill>
              </a:rPr>
              <a:t>The Large Hadron Collider</a:t>
            </a:r>
          </a:p>
        </p:txBody>
      </p:sp>
    </p:spTree>
    <p:extLst>
      <p:ext uri="{BB962C8B-B14F-4D97-AF65-F5344CB8AC3E}">
        <p14:creationId xmlns:p14="http://schemas.microsoft.com/office/powerpoint/2010/main" val="21094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Outstanding Mysteries – Dark Matter</a:t>
            </a:r>
          </a:p>
        </p:txBody>
      </p:sp>
      <p:pic>
        <p:nvPicPr>
          <p:cNvPr id="8194" name="Picture 2"/>
          <p:cNvPicPr>
            <a:picLocks noChangeAspect="1" noChangeArrowheads="1"/>
          </p:cNvPicPr>
          <p:nvPr/>
        </p:nvPicPr>
        <p:blipFill>
          <a:blip r:embed="rId3"/>
          <a:srcRect/>
          <a:stretch>
            <a:fillRect/>
          </a:stretch>
        </p:blipFill>
        <p:spPr bwMode="auto">
          <a:xfrm>
            <a:off x="76200" y="762000"/>
            <a:ext cx="5105400" cy="3687233"/>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5257800" y="1080477"/>
            <a:ext cx="3810000" cy="2881923"/>
          </a:xfrm>
          <a:prstGeom prst="rect">
            <a:avLst/>
          </a:prstGeom>
          <a:noFill/>
          <a:ln w="9525">
            <a:noFill/>
            <a:miter lim="800000"/>
            <a:headEnd/>
            <a:tailEnd/>
          </a:ln>
          <a:effectLst/>
        </p:spPr>
      </p:pic>
      <p:sp>
        <p:nvSpPr>
          <p:cNvPr id="6" name="TextBox 5"/>
          <p:cNvSpPr txBox="1"/>
          <p:nvPr/>
        </p:nvSpPr>
        <p:spPr>
          <a:xfrm>
            <a:off x="185631" y="4462790"/>
            <a:ext cx="4995969" cy="430887"/>
          </a:xfrm>
          <a:prstGeom prst="rect">
            <a:avLst/>
          </a:prstGeom>
          <a:noFill/>
        </p:spPr>
        <p:txBody>
          <a:bodyPr wrap="square" rtlCol="0">
            <a:spAutoFit/>
          </a:bodyPr>
          <a:lstStyle/>
          <a:p>
            <a:r>
              <a:rPr lang="en-US" sz="1100" dirty="0">
                <a:solidFill>
                  <a:schemeClr val="tx1">
                    <a:lumMod val="75000"/>
                    <a:lumOff val="25000"/>
                  </a:schemeClr>
                </a:solidFill>
              </a:rPr>
              <a:t>The Bullet Cluster (1E 0657-56). Two galaxies colliding. Red shows concentration of visible matter. Blue shows dark matter inferred by gravitational </a:t>
            </a:r>
            <a:r>
              <a:rPr lang="en-US" sz="1100" dirty="0" err="1">
                <a:solidFill>
                  <a:schemeClr val="tx1">
                    <a:lumMod val="75000"/>
                    <a:lumOff val="25000"/>
                  </a:schemeClr>
                </a:solidFill>
              </a:rPr>
              <a:t>lensing</a:t>
            </a:r>
            <a:r>
              <a:rPr lang="en-US" sz="1100" dirty="0">
                <a:solidFill>
                  <a:schemeClr val="tx1">
                    <a:lumMod val="75000"/>
                    <a:lumOff val="25000"/>
                  </a:schemeClr>
                </a:solidFill>
              </a:rPr>
              <a:t>.</a:t>
            </a:r>
          </a:p>
        </p:txBody>
      </p:sp>
      <p:sp>
        <p:nvSpPr>
          <p:cNvPr id="7" name="TextBox 6"/>
          <p:cNvSpPr txBox="1"/>
          <p:nvPr/>
        </p:nvSpPr>
        <p:spPr>
          <a:xfrm>
            <a:off x="5486400" y="4038600"/>
            <a:ext cx="1524000" cy="261610"/>
          </a:xfrm>
          <a:prstGeom prst="rect">
            <a:avLst/>
          </a:prstGeom>
          <a:noFill/>
        </p:spPr>
        <p:txBody>
          <a:bodyPr wrap="square" rtlCol="0">
            <a:spAutoFit/>
          </a:bodyPr>
          <a:lstStyle/>
          <a:p>
            <a:r>
              <a:rPr lang="en-US" sz="1100" dirty="0">
                <a:solidFill>
                  <a:schemeClr val="tx1">
                    <a:lumMod val="75000"/>
                    <a:lumOff val="25000"/>
                  </a:schemeClr>
                </a:solidFill>
              </a:rPr>
              <a:t>Gravitational </a:t>
            </a:r>
            <a:r>
              <a:rPr lang="en-US" sz="1100" dirty="0" err="1">
                <a:solidFill>
                  <a:schemeClr val="tx1">
                    <a:lumMod val="75000"/>
                    <a:lumOff val="25000"/>
                  </a:schemeClr>
                </a:solidFill>
              </a:rPr>
              <a:t>lensing</a:t>
            </a:r>
            <a:endParaRPr lang="en-US" sz="1100" dirty="0">
              <a:solidFill>
                <a:schemeClr val="tx1">
                  <a:lumMod val="75000"/>
                  <a:lumOff val="25000"/>
                </a:schemeClr>
              </a:solidFill>
            </a:endParaRPr>
          </a:p>
        </p:txBody>
      </p:sp>
      <p:sp>
        <p:nvSpPr>
          <p:cNvPr id="8" name="TextBox 7"/>
          <p:cNvSpPr txBox="1"/>
          <p:nvPr/>
        </p:nvSpPr>
        <p:spPr>
          <a:xfrm>
            <a:off x="1828800" y="5105400"/>
            <a:ext cx="5486400" cy="1477328"/>
          </a:xfrm>
          <a:prstGeom prst="rect">
            <a:avLst/>
          </a:prstGeom>
          <a:solidFill>
            <a:schemeClr val="bg1">
              <a:lumMod val="50000"/>
            </a:schemeClr>
          </a:solidFill>
          <a:ln>
            <a:solidFill>
              <a:srgbClr val="FF0000"/>
            </a:solidFill>
          </a:ln>
        </p:spPr>
        <p:txBody>
          <a:bodyPr wrap="square" rtlCol="0">
            <a:spAutoFit/>
          </a:bodyPr>
          <a:lstStyle/>
          <a:p>
            <a:pPr algn="ctr"/>
            <a:r>
              <a:rPr lang="en-US" u="sng" dirty="0">
                <a:solidFill>
                  <a:schemeClr val="bg1"/>
                </a:solidFill>
              </a:rPr>
              <a:t>What is dark matter composed of?</a:t>
            </a:r>
          </a:p>
          <a:p>
            <a:endParaRPr lang="en-US" dirty="0">
              <a:solidFill>
                <a:schemeClr val="bg1"/>
              </a:solidFill>
            </a:endParaRPr>
          </a:p>
          <a:p>
            <a:pPr>
              <a:buFont typeface="Arial" pitchFamily="34" charset="0"/>
              <a:buChar char="•"/>
            </a:pPr>
            <a:r>
              <a:rPr lang="en-US" i="1" dirty="0" err="1">
                <a:solidFill>
                  <a:schemeClr val="bg1"/>
                </a:solidFill>
              </a:rPr>
              <a:t>Supersymmetric</a:t>
            </a:r>
            <a:r>
              <a:rPr lang="en-US" dirty="0">
                <a:solidFill>
                  <a:schemeClr val="bg1"/>
                </a:solidFill>
              </a:rPr>
              <a:t> particles perhaps? The lightest </a:t>
            </a:r>
            <a:r>
              <a:rPr lang="en-US" dirty="0" err="1">
                <a:solidFill>
                  <a:schemeClr val="bg1"/>
                </a:solidFill>
              </a:rPr>
              <a:t>supersymmetric</a:t>
            </a:r>
            <a:r>
              <a:rPr lang="en-US" dirty="0">
                <a:solidFill>
                  <a:schemeClr val="bg1"/>
                </a:solidFill>
              </a:rPr>
              <a:t> particle predicted by theory has all the right properties!</a:t>
            </a:r>
          </a:p>
        </p:txBody>
      </p:sp>
    </p:spTree>
    <p:extLst>
      <p:ext uri="{BB962C8B-B14F-4D97-AF65-F5344CB8AC3E}">
        <p14:creationId xmlns:p14="http://schemas.microsoft.com/office/powerpoint/2010/main" val="365546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152400" y="1190625"/>
            <a:ext cx="3810000" cy="4829175"/>
          </a:xfrm>
          <a:prstGeom prst="rect">
            <a:avLst/>
          </a:prstGeom>
          <a:noFill/>
          <a:ln w="9525">
            <a:noFill/>
            <a:miter lim="800000"/>
            <a:headEnd/>
            <a:tailEnd/>
          </a:ln>
          <a:effectLst/>
        </p:spPr>
      </p:pic>
      <p:sp>
        <p:nvSpPr>
          <p:cNvPr id="3" name="Rectangle 2"/>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Particle Accelerator</a:t>
            </a:r>
          </a:p>
        </p:txBody>
      </p:sp>
      <p:sp>
        <p:nvSpPr>
          <p:cNvPr id="4" name="Rectangle 3"/>
          <p:cNvSpPr/>
          <p:nvPr/>
        </p:nvSpPr>
        <p:spPr>
          <a:xfrm>
            <a:off x="304800" y="6096000"/>
            <a:ext cx="3657600" cy="400110"/>
          </a:xfrm>
          <a:prstGeom prst="rect">
            <a:avLst/>
          </a:prstGeom>
        </p:spPr>
        <p:txBody>
          <a:bodyPr wrap="square">
            <a:spAutoFit/>
          </a:bodyPr>
          <a:lstStyle/>
          <a:p>
            <a:r>
              <a:rPr lang="en-US" sz="1000" dirty="0">
                <a:solidFill>
                  <a:schemeClr val="tx1">
                    <a:lumMod val="50000"/>
                    <a:lumOff val="50000"/>
                  </a:schemeClr>
                </a:solidFill>
              </a:rPr>
              <a:t>The first particle accelerator (cyclotron) developed by Ernest O. Lawrence in 1929</a:t>
            </a:r>
          </a:p>
        </p:txBody>
      </p:sp>
      <p:pic>
        <p:nvPicPr>
          <p:cNvPr id="8195" name="Picture 3"/>
          <p:cNvPicPr>
            <a:picLocks noChangeAspect="1" noChangeArrowheads="1"/>
          </p:cNvPicPr>
          <p:nvPr/>
        </p:nvPicPr>
        <p:blipFill>
          <a:blip r:embed="rId4"/>
          <a:srcRect/>
          <a:stretch>
            <a:fillRect/>
          </a:stretch>
        </p:blipFill>
        <p:spPr bwMode="auto">
          <a:xfrm>
            <a:off x="4038600" y="914400"/>
            <a:ext cx="4953000" cy="2674620"/>
          </a:xfrm>
          <a:prstGeom prst="rect">
            <a:avLst/>
          </a:prstGeom>
          <a:noFill/>
          <a:ln w="9525">
            <a:noFill/>
            <a:miter lim="800000"/>
            <a:headEnd/>
            <a:tailEnd/>
          </a:ln>
          <a:effectLst/>
        </p:spPr>
      </p:pic>
      <p:sp>
        <p:nvSpPr>
          <p:cNvPr id="6" name="Rectangle 5"/>
          <p:cNvSpPr/>
          <p:nvPr/>
        </p:nvSpPr>
        <p:spPr>
          <a:xfrm>
            <a:off x="4724400" y="3810000"/>
            <a:ext cx="3657600" cy="400110"/>
          </a:xfrm>
          <a:prstGeom prst="rect">
            <a:avLst/>
          </a:prstGeom>
        </p:spPr>
        <p:txBody>
          <a:bodyPr wrap="square">
            <a:spAutoFit/>
          </a:bodyPr>
          <a:lstStyle/>
          <a:p>
            <a:r>
              <a:rPr lang="en-US" sz="1000" dirty="0">
                <a:solidFill>
                  <a:schemeClr val="tx1">
                    <a:lumMod val="50000"/>
                    <a:lumOff val="50000"/>
                  </a:schemeClr>
                </a:solidFill>
              </a:rPr>
              <a:t>The patent to the first particle accelerator (cyclotron) developed by Ernest O. Lawrence in 1929</a:t>
            </a:r>
          </a:p>
        </p:txBody>
      </p:sp>
      <p:sp>
        <p:nvSpPr>
          <p:cNvPr id="7" name="TextBox 6"/>
          <p:cNvSpPr txBox="1"/>
          <p:nvPr/>
        </p:nvSpPr>
        <p:spPr>
          <a:xfrm>
            <a:off x="4267200" y="4343400"/>
            <a:ext cx="4724400" cy="2308324"/>
          </a:xfrm>
          <a:prstGeom prst="rect">
            <a:avLst/>
          </a:prstGeom>
          <a:noFill/>
        </p:spPr>
        <p:txBody>
          <a:bodyPr wrap="square" rtlCol="0">
            <a:spAutoFit/>
          </a:bodyPr>
          <a:lstStyle/>
          <a:p>
            <a:pPr>
              <a:buFont typeface="Arial" pitchFamily="34" charset="0"/>
              <a:buChar char="•"/>
            </a:pPr>
            <a:r>
              <a:rPr lang="en-US" dirty="0"/>
              <a:t>Ionize some atoms so they become charged</a:t>
            </a:r>
          </a:p>
          <a:p>
            <a:pPr>
              <a:buFont typeface="Arial" pitchFamily="34" charset="0"/>
              <a:buChar char="•"/>
            </a:pPr>
            <a:r>
              <a:rPr lang="en-US" dirty="0"/>
              <a:t>Speed them up using electrical fields</a:t>
            </a:r>
          </a:p>
          <a:p>
            <a:pPr>
              <a:buFont typeface="Arial" pitchFamily="34" charset="0"/>
              <a:buChar char="•"/>
            </a:pPr>
            <a:r>
              <a:rPr lang="en-US" dirty="0"/>
              <a:t>Curve them in a manageable track using magnetic fields</a:t>
            </a:r>
          </a:p>
          <a:p>
            <a:pPr>
              <a:buFont typeface="Arial" pitchFamily="34" charset="0"/>
              <a:buChar char="•"/>
            </a:pPr>
            <a:r>
              <a:rPr lang="en-US" dirty="0"/>
              <a:t>Once at sufficient speed, smash them into something!</a:t>
            </a:r>
          </a:p>
          <a:p>
            <a:pPr>
              <a:buFont typeface="Arial" pitchFamily="34" charset="0"/>
              <a:buChar char="•"/>
            </a:pPr>
            <a:r>
              <a:rPr lang="en-US" dirty="0"/>
              <a:t>Have particle detectors handy to “see” what comes out. New particles perhaps?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LHCLay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315200"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The Particle Accelerator</a:t>
            </a:r>
          </a:p>
        </p:txBody>
      </p:sp>
      <p:sp>
        <p:nvSpPr>
          <p:cNvPr id="67587" name="TextBox 3"/>
          <p:cNvSpPr txBox="1">
            <a:spLocks noChangeArrowheads="1"/>
          </p:cNvSpPr>
          <p:nvPr/>
        </p:nvSpPr>
        <p:spPr bwMode="auto">
          <a:xfrm>
            <a:off x="914400" y="6172200"/>
            <a:ext cx="7315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Arial" charset="0"/>
              <a:buChar char="•"/>
            </a:pPr>
            <a:r>
              <a:rPr lang="en-US" sz="1800"/>
              <a:t>100 m below the surface</a:t>
            </a:r>
          </a:p>
          <a:p>
            <a:pPr algn="ctr" eaLnBrk="1" hangingPunct="1">
              <a:buFont typeface="Arial" charset="0"/>
              <a:buChar char="•"/>
            </a:pPr>
            <a:r>
              <a:rPr lang="en-US" sz="1800"/>
              <a:t>27 km in circumference</a:t>
            </a:r>
          </a:p>
        </p:txBody>
      </p:sp>
    </p:spTree>
    <p:extLst>
      <p:ext uri="{BB962C8B-B14F-4D97-AF65-F5344CB8AC3E}">
        <p14:creationId xmlns:p14="http://schemas.microsoft.com/office/powerpoint/2010/main" val="20571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LoweringDipo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41830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4" name="Picture 4" descr="LHCPip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609600"/>
            <a:ext cx="49530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The Particle Accelerator</a:t>
            </a:r>
          </a:p>
        </p:txBody>
      </p:sp>
      <p:sp>
        <p:nvSpPr>
          <p:cNvPr id="69636" name="TextBox 5"/>
          <p:cNvSpPr txBox="1">
            <a:spLocks noChangeArrowheads="1"/>
          </p:cNvSpPr>
          <p:nvPr/>
        </p:nvSpPr>
        <p:spPr bwMode="auto">
          <a:xfrm>
            <a:off x="4343400" y="3962400"/>
            <a:ext cx="457200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1800" dirty="0"/>
              <a:t>Giant dipole electromagnets (time-varying) are used to accelerate the protons. Each is 15 m long and weighs 35 tons.</a:t>
            </a:r>
          </a:p>
          <a:p>
            <a:pPr eaLnBrk="1" hangingPunct="1">
              <a:buFont typeface="Arial" charset="0"/>
              <a:buChar char="•"/>
            </a:pPr>
            <a:endParaRPr lang="en-US" sz="1800" dirty="0"/>
          </a:p>
          <a:p>
            <a:pPr eaLnBrk="1" hangingPunct="1">
              <a:buFont typeface="Arial" charset="0"/>
              <a:buChar char="•"/>
            </a:pPr>
            <a:r>
              <a:rPr lang="en-US" sz="1800" dirty="0"/>
              <a:t>20 km of superconducting dipole magnets using 96 tons of superfluid helium at 1.9 K</a:t>
            </a:r>
          </a:p>
          <a:p>
            <a:pPr eaLnBrk="1" hangingPunct="1">
              <a:buFont typeface="Arial" charset="0"/>
              <a:buChar char="•"/>
            </a:pPr>
            <a:endParaRPr lang="en-US" sz="1800" dirty="0"/>
          </a:p>
          <a:p>
            <a:pPr eaLnBrk="1" hangingPunct="1">
              <a:buFont typeface="Arial" charset="0"/>
              <a:buChar char="•"/>
            </a:pPr>
            <a:r>
              <a:rPr lang="en-US" sz="1800" dirty="0"/>
              <a:t>8.3 T magnetic field required to keep protons in circular track. Draws a current of 11,700 A. Average family house draws less than 70 A.</a:t>
            </a:r>
          </a:p>
        </p:txBody>
      </p:sp>
    </p:spTree>
    <p:extLst>
      <p:ext uri="{BB962C8B-B14F-4D97-AF65-F5344CB8AC3E}">
        <p14:creationId xmlns:p14="http://schemas.microsoft.com/office/powerpoint/2010/main" val="128335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The Particle Accelerator</a:t>
            </a:r>
          </a:p>
        </p:txBody>
      </p:sp>
      <p:pic>
        <p:nvPicPr>
          <p:cNvPr id="71682" name="Picture 3" descr="IMG_06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6400800" cy="48006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Box 4"/>
          <p:cNvSpPr txBox="1">
            <a:spLocks noChangeArrowheads="1"/>
          </p:cNvSpPr>
          <p:nvPr/>
        </p:nvSpPr>
        <p:spPr bwMode="auto">
          <a:xfrm>
            <a:off x="6705600" y="1419225"/>
            <a:ext cx="2286000" cy="448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1800" dirty="0"/>
              <a:t>The pipe carrying the beam of protons is evacuated to 10</a:t>
            </a:r>
            <a:r>
              <a:rPr lang="en-US" sz="1800" baseline="30000" dirty="0"/>
              <a:t>-13</a:t>
            </a:r>
            <a:r>
              <a:rPr lang="en-US" sz="1800" dirty="0"/>
              <a:t> atmospheres of pressure to avoid protons colliding into stray atoms.</a:t>
            </a:r>
          </a:p>
          <a:p>
            <a:pPr eaLnBrk="1" hangingPunct="1">
              <a:buFont typeface="Arial" charset="0"/>
              <a:buChar char="•"/>
            </a:pPr>
            <a:endParaRPr lang="en-US" sz="1800" dirty="0"/>
          </a:p>
          <a:p>
            <a:pPr eaLnBrk="1" hangingPunct="1">
              <a:buFont typeface="Arial" charset="0"/>
              <a:buChar char="•"/>
            </a:pPr>
            <a:r>
              <a:rPr lang="en-US" sz="1800" dirty="0"/>
              <a:t>The counter rotating beams of protons, each carrying about the energy of a 400 ton train traveling at 150 km/h, are made to crash at the center of each experiment.</a:t>
            </a:r>
          </a:p>
        </p:txBody>
      </p:sp>
      <p:sp>
        <p:nvSpPr>
          <p:cNvPr id="71684" name="TextBox 5"/>
          <p:cNvSpPr txBox="1">
            <a:spLocks noChangeArrowheads="1"/>
          </p:cNvSpPr>
          <p:nvPr/>
        </p:nvSpPr>
        <p:spPr bwMode="auto">
          <a:xfrm>
            <a:off x="228600" y="6172200"/>
            <a:ext cx="3657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dirty="0">
                <a:solidFill>
                  <a:srgbClr val="7F7F7F"/>
                </a:solidFill>
              </a:rPr>
              <a:t>Near the collision point of the CMS experiment. 2007.</a:t>
            </a:r>
          </a:p>
        </p:txBody>
      </p:sp>
    </p:spTree>
    <p:extLst>
      <p:ext uri="{BB962C8B-B14F-4D97-AF65-F5344CB8AC3E}">
        <p14:creationId xmlns:p14="http://schemas.microsoft.com/office/powerpoint/2010/main" val="3226864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Collision Point</a:t>
            </a:r>
          </a:p>
        </p:txBody>
      </p:sp>
      <p:pic>
        <p:nvPicPr>
          <p:cNvPr id="11265" name="Picture 1"/>
          <p:cNvPicPr>
            <a:picLocks noChangeAspect="1" noChangeArrowheads="1"/>
          </p:cNvPicPr>
          <p:nvPr/>
        </p:nvPicPr>
        <p:blipFill>
          <a:blip r:embed="rId3"/>
          <a:srcRect/>
          <a:stretch>
            <a:fillRect/>
          </a:stretch>
        </p:blipFill>
        <p:spPr bwMode="auto">
          <a:xfrm>
            <a:off x="228600" y="1905000"/>
            <a:ext cx="800100" cy="16383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8153400" y="2819400"/>
            <a:ext cx="800100" cy="1638300"/>
          </a:xfrm>
          <a:prstGeom prst="rect">
            <a:avLst/>
          </a:prstGeom>
          <a:ln w="9525">
            <a:noFill/>
            <a:miter lim="800000"/>
            <a:headEnd/>
            <a:tailEnd/>
          </a:ln>
          <a:effectLst/>
        </p:spPr>
      </p:pic>
      <p:sp>
        <p:nvSpPr>
          <p:cNvPr id="5" name="TextBox 4"/>
          <p:cNvSpPr txBox="1"/>
          <p:nvPr/>
        </p:nvSpPr>
        <p:spPr>
          <a:xfrm>
            <a:off x="381000" y="3352800"/>
            <a:ext cx="990600" cy="307777"/>
          </a:xfrm>
          <a:prstGeom prst="rect">
            <a:avLst/>
          </a:prstGeom>
          <a:noFill/>
        </p:spPr>
        <p:txBody>
          <a:bodyPr wrap="square" rtlCol="0">
            <a:spAutoFit/>
          </a:bodyPr>
          <a:lstStyle/>
          <a:p>
            <a:r>
              <a:rPr lang="en-US" sz="1400" dirty="0">
                <a:solidFill>
                  <a:schemeClr val="tx2"/>
                </a:solidFill>
              </a:rPr>
              <a:t>proton</a:t>
            </a:r>
          </a:p>
        </p:txBody>
      </p:sp>
      <p:sp>
        <p:nvSpPr>
          <p:cNvPr id="6" name="TextBox 5"/>
          <p:cNvSpPr txBox="1"/>
          <p:nvPr/>
        </p:nvSpPr>
        <p:spPr>
          <a:xfrm>
            <a:off x="0" y="1752600"/>
            <a:ext cx="990600" cy="307777"/>
          </a:xfrm>
          <a:prstGeom prst="rect">
            <a:avLst/>
          </a:prstGeom>
          <a:noFill/>
        </p:spPr>
        <p:txBody>
          <a:bodyPr wrap="square" rtlCol="0">
            <a:spAutoFit/>
          </a:bodyPr>
          <a:lstStyle/>
          <a:p>
            <a:r>
              <a:rPr lang="en-US" sz="1400" dirty="0">
                <a:solidFill>
                  <a:schemeClr val="tx2"/>
                </a:solidFill>
              </a:rPr>
              <a:t>up quark</a:t>
            </a:r>
          </a:p>
        </p:txBody>
      </p:sp>
      <p:sp>
        <p:nvSpPr>
          <p:cNvPr id="7" name="TextBox 6"/>
          <p:cNvSpPr txBox="1"/>
          <p:nvPr/>
        </p:nvSpPr>
        <p:spPr>
          <a:xfrm>
            <a:off x="990600" y="3048000"/>
            <a:ext cx="1219200" cy="307777"/>
          </a:xfrm>
          <a:prstGeom prst="rect">
            <a:avLst/>
          </a:prstGeom>
          <a:noFill/>
        </p:spPr>
        <p:txBody>
          <a:bodyPr wrap="square" rtlCol="0">
            <a:spAutoFit/>
          </a:bodyPr>
          <a:lstStyle/>
          <a:p>
            <a:r>
              <a:rPr lang="en-US" sz="1400" dirty="0">
                <a:solidFill>
                  <a:schemeClr val="tx2"/>
                </a:solidFill>
              </a:rPr>
              <a:t>down quark</a:t>
            </a:r>
          </a:p>
        </p:txBody>
      </p:sp>
      <p:sp>
        <p:nvSpPr>
          <p:cNvPr id="8" name="TextBox 7"/>
          <p:cNvSpPr txBox="1"/>
          <p:nvPr/>
        </p:nvSpPr>
        <p:spPr>
          <a:xfrm>
            <a:off x="1143000" y="2438400"/>
            <a:ext cx="1219200" cy="307777"/>
          </a:xfrm>
          <a:prstGeom prst="rect">
            <a:avLst/>
          </a:prstGeom>
          <a:noFill/>
        </p:spPr>
        <p:txBody>
          <a:bodyPr wrap="square" rtlCol="0">
            <a:spAutoFit/>
          </a:bodyPr>
          <a:lstStyle/>
          <a:p>
            <a:r>
              <a:rPr lang="en-US" sz="1400" dirty="0">
                <a:solidFill>
                  <a:schemeClr val="tx2"/>
                </a:solidFill>
              </a:rPr>
              <a:t>gluons</a:t>
            </a:r>
          </a:p>
        </p:txBody>
      </p:sp>
      <p:cxnSp>
        <p:nvCxnSpPr>
          <p:cNvPr id="10" name="Curved Connector 9"/>
          <p:cNvCxnSpPr/>
          <p:nvPr/>
        </p:nvCxnSpPr>
        <p:spPr>
          <a:xfrm>
            <a:off x="304800" y="1981200"/>
            <a:ext cx="304800" cy="2286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H="1">
            <a:off x="76200" y="2209800"/>
            <a:ext cx="609600" cy="1524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rot="10800000">
            <a:off x="838200" y="2667000"/>
            <a:ext cx="381000" cy="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10800000" flipV="1">
            <a:off x="609600" y="2667000"/>
            <a:ext cx="609600" cy="2286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0800000">
            <a:off x="609600" y="2514600"/>
            <a:ext cx="609600" cy="1524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762000" y="3124200"/>
            <a:ext cx="381000" cy="762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28800" y="4724400"/>
            <a:ext cx="5486400" cy="1754326"/>
          </a:xfrm>
          <a:prstGeom prst="rect">
            <a:avLst/>
          </a:prstGeom>
          <a:noFill/>
        </p:spPr>
        <p:txBody>
          <a:bodyPr wrap="square" rtlCol="0">
            <a:spAutoFit/>
          </a:bodyPr>
          <a:lstStyle/>
          <a:p>
            <a:pPr algn="ctr"/>
            <a:r>
              <a:rPr lang="en-US" dirty="0"/>
              <a:t>Travelling at 99.9999991% the speed of light, </a:t>
            </a:r>
          </a:p>
          <a:p>
            <a:pPr algn="ctr"/>
            <a:r>
              <a:rPr lang="en-US" dirty="0"/>
              <a:t>carrying 6500 GeV of energy each.</a:t>
            </a:r>
          </a:p>
          <a:p>
            <a:pPr algn="ctr"/>
            <a:endParaRPr lang="en-US" dirty="0"/>
          </a:p>
          <a:p>
            <a:pPr algn="ctr"/>
            <a:r>
              <a:rPr lang="en-US" dirty="0"/>
              <a:t>The energy allows them to overcome their mutual electromagnetic repulsion and </a:t>
            </a:r>
            <a:r>
              <a:rPr lang="en-US" b="1" dirty="0"/>
              <a:t>allows their quarks and gluons to interact</a:t>
            </a:r>
            <a:r>
              <a:rPr lang="en-US" dirty="0"/>
              <a:t> via the strong nuclear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1"/>
                                        </p:tgtEl>
                                      </p:cBhvr>
                                    </p:animEffect>
                                    <p:set>
                                      <p:cBhvr>
                                        <p:cTn id="16" dur="1" fill="hold">
                                          <p:stCondLst>
                                            <p:cond delay="19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28"/>
                                        </p:tgtEl>
                                      </p:cBhvr>
                                    </p:animEffect>
                                    <p:set>
                                      <p:cBhvr>
                                        <p:cTn id="22" dur="1" fill="hold">
                                          <p:stCondLst>
                                            <p:cond delay="1999"/>
                                          </p:stCondLst>
                                        </p:cTn>
                                        <p:tgtEl>
                                          <p:spTgt spid="2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25"/>
                                        </p:tgtEl>
                                      </p:cBhvr>
                                    </p:animEffect>
                                    <p:set>
                                      <p:cBhvr>
                                        <p:cTn id="25" dur="1" fill="hold">
                                          <p:stCondLst>
                                            <p:cond delay="1999"/>
                                          </p:stCondLst>
                                        </p:cTn>
                                        <p:tgtEl>
                                          <p:spTgt spid="2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18"/>
                                        </p:tgtEl>
                                      </p:cBhvr>
                                    </p:animEffect>
                                    <p:set>
                                      <p:cBhvr>
                                        <p:cTn id="28" dur="1" fill="hold">
                                          <p:stCondLst>
                                            <p:cond delay="19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31"/>
                                        </p:tgtEl>
                                      </p:cBhvr>
                                    </p:animEffect>
                                    <p:set>
                                      <p:cBhvr>
                                        <p:cTn id="31" dur="1" fill="hold">
                                          <p:stCondLst>
                                            <p:cond delay="1999"/>
                                          </p:stCondLst>
                                        </p:cTn>
                                        <p:tgtEl>
                                          <p:spTgt spid="3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5"/>
                                        </p:tgtEl>
                                      </p:cBhvr>
                                    </p:animEffect>
                                    <p:set>
                                      <p:cBhvr>
                                        <p:cTn id="34" dur="1" fill="hold">
                                          <p:stCondLst>
                                            <p:cond delay="1999"/>
                                          </p:stCondLst>
                                        </p:cTn>
                                        <p:tgtEl>
                                          <p:spTgt spid="5"/>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1266"/>
                                        </p:tgtEl>
                                        <p:attrNameLst>
                                          <p:attrName>style.visibility</p:attrName>
                                        </p:attrNameLst>
                                      </p:cBhvr>
                                      <p:to>
                                        <p:strVal val="visible"/>
                                      </p:to>
                                    </p:set>
                                    <p:animEffect transition="in" filter="fade">
                                      <p:cBhvr>
                                        <p:cTn id="38" dur="2000"/>
                                        <p:tgtEl>
                                          <p:spTgt spid="11266"/>
                                        </p:tgtEl>
                                      </p:cBhvr>
                                    </p:animEffec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1.38778E-17 -3.00578E-6 L 0.38125 0.00278 " pathEditMode="relative" rAng="0" ptsTypes="AA">
                                      <p:cBhvr>
                                        <p:cTn id="42" dur="5000" fill="hold"/>
                                        <p:tgtEl>
                                          <p:spTgt spid="11265"/>
                                        </p:tgtEl>
                                        <p:attrNameLst>
                                          <p:attrName>ppt_x</p:attrName>
                                          <p:attrName>ppt_y</p:attrName>
                                        </p:attrNameLst>
                                      </p:cBhvr>
                                      <p:rCtr x="19100" y="100"/>
                                    </p:animMotion>
                                  </p:childTnLst>
                                </p:cTn>
                              </p:par>
                              <p:par>
                                <p:cTn id="43" presetID="35" presetClass="path" presetSubtype="0" accel="50000" decel="50000" fill="hold" nodeType="withEffect">
                                  <p:stCondLst>
                                    <p:cond delay="0"/>
                                  </p:stCondLst>
                                  <p:childTnLst>
                                    <p:animMotion origin="layout" path="M 3.33333E-6 -2.19653E-6 L -0.38542 0.00278 " pathEditMode="relative" rAng="0" ptsTypes="AA">
                                      <p:cBhvr>
                                        <p:cTn id="44" dur="5000" fill="hold"/>
                                        <p:tgtEl>
                                          <p:spTgt spid="11266"/>
                                        </p:tgtEl>
                                        <p:attrNameLst>
                                          <p:attrName>ppt_x</p:attrName>
                                          <p:attrName>ppt_y</p:attrName>
                                        </p:attrNameLst>
                                      </p:cBhvr>
                                      <p:rCtr x="-19300" y="100"/>
                                    </p:animMotion>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Crash – Approach</a:t>
            </a:r>
          </a:p>
        </p:txBody>
      </p:sp>
      <p:pic>
        <p:nvPicPr>
          <p:cNvPr id="3" name="Picture 1"/>
          <p:cNvPicPr>
            <a:picLocks noChangeAspect="1" noChangeArrowheads="1"/>
          </p:cNvPicPr>
          <p:nvPr/>
        </p:nvPicPr>
        <p:blipFill>
          <a:blip r:embed="rId3"/>
          <a:srcRect/>
          <a:stretch>
            <a:fillRect/>
          </a:stretch>
        </p:blipFill>
        <p:spPr bwMode="auto">
          <a:xfrm>
            <a:off x="3733800" y="1905000"/>
            <a:ext cx="800100" cy="1638300"/>
          </a:xfrm>
          <a:prstGeom prst="rect">
            <a:avLst/>
          </a:prstGeom>
          <a:noFill/>
          <a:ln w="9525">
            <a:noFill/>
            <a:miter lim="800000"/>
            <a:headEnd/>
            <a:tailEnd/>
          </a:ln>
          <a:effectLst/>
        </p:spPr>
      </p:pic>
      <p:pic>
        <p:nvPicPr>
          <p:cNvPr id="4" name="Picture 1"/>
          <p:cNvPicPr>
            <a:picLocks noChangeAspect="1" noChangeArrowheads="1"/>
          </p:cNvPicPr>
          <p:nvPr/>
        </p:nvPicPr>
        <p:blipFill>
          <a:blip r:embed="rId3"/>
          <a:srcRect/>
          <a:stretch>
            <a:fillRect/>
          </a:stretch>
        </p:blipFill>
        <p:spPr bwMode="auto">
          <a:xfrm>
            <a:off x="4457700" y="3048000"/>
            <a:ext cx="800100" cy="1638300"/>
          </a:xfrm>
          <a:prstGeom prst="rect">
            <a:avLst/>
          </a:prstGeom>
          <a:noFill/>
          <a:ln w="9525">
            <a:noFill/>
            <a:miter lim="800000"/>
            <a:headEnd/>
            <a:tailEnd/>
          </a:ln>
          <a:effectLst/>
        </p:spPr>
      </p:pic>
      <p:sp>
        <p:nvSpPr>
          <p:cNvPr id="8" name="Freeform 7"/>
          <p:cNvSpPr/>
          <p:nvPr/>
        </p:nvSpPr>
        <p:spPr>
          <a:xfrm>
            <a:off x="4202283" y="3239311"/>
            <a:ext cx="462130" cy="646889"/>
          </a:xfrm>
          <a:custGeom>
            <a:avLst/>
            <a:gdLst>
              <a:gd name="connsiteX0" fmla="*/ 14657 w 462130"/>
              <a:gd name="connsiteY0" fmla="*/ 0 h 646889"/>
              <a:gd name="connsiteX1" fmla="*/ 24385 w 462130"/>
              <a:gd name="connsiteY1" fmla="*/ 24319 h 646889"/>
              <a:gd name="connsiteX2" fmla="*/ 34113 w 462130"/>
              <a:gd name="connsiteY2" fmla="*/ 38910 h 646889"/>
              <a:gd name="connsiteX3" fmla="*/ 19521 w 462130"/>
              <a:gd name="connsiteY3" fmla="*/ 48638 h 646889"/>
              <a:gd name="connsiteX4" fmla="*/ 4930 w 462130"/>
              <a:gd name="connsiteY4" fmla="*/ 77821 h 646889"/>
              <a:gd name="connsiteX5" fmla="*/ 66 w 462130"/>
              <a:gd name="connsiteY5" fmla="*/ 92412 h 646889"/>
              <a:gd name="connsiteX6" fmla="*/ 4930 w 462130"/>
              <a:gd name="connsiteY6" fmla="*/ 107004 h 646889"/>
              <a:gd name="connsiteX7" fmla="*/ 34113 w 462130"/>
              <a:gd name="connsiteY7" fmla="*/ 102140 h 646889"/>
              <a:gd name="connsiteX8" fmla="*/ 63296 w 462130"/>
              <a:gd name="connsiteY8" fmla="*/ 87549 h 646889"/>
              <a:gd name="connsiteX9" fmla="*/ 77887 w 462130"/>
              <a:gd name="connsiteY9" fmla="*/ 72957 h 646889"/>
              <a:gd name="connsiteX10" fmla="*/ 92479 w 462130"/>
              <a:gd name="connsiteY10" fmla="*/ 63229 h 646889"/>
              <a:gd name="connsiteX11" fmla="*/ 92479 w 462130"/>
              <a:gd name="connsiteY11" fmla="*/ 34046 h 646889"/>
              <a:gd name="connsiteX12" fmla="*/ 77887 w 462130"/>
              <a:gd name="connsiteY12" fmla="*/ 29183 h 646889"/>
              <a:gd name="connsiteX13" fmla="*/ 43840 w 462130"/>
              <a:gd name="connsiteY13" fmla="*/ 68093 h 646889"/>
              <a:gd name="connsiteX14" fmla="*/ 29249 w 462130"/>
              <a:gd name="connsiteY14" fmla="*/ 116732 h 646889"/>
              <a:gd name="connsiteX15" fmla="*/ 38977 w 462130"/>
              <a:gd name="connsiteY15" fmla="*/ 131323 h 646889"/>
              <a:gd name="connsiteX16" fmla="*/ 53568 w 462130"/>
              <a:gd name="connsiteY16" fmla="*/ 136187 h 646889"/>
              <a:gd name="connsiteX17" fmla="*/ 97343 w 462130"/>
              <a:gd name="connsiteY17" fmla="*/ 126459 h 646889"/>
              <a:gd name="connsiteX18" fmla="*/ 111934 w 462130"/>
              <a:gd name="connsiteY18" fmla="*/ 116732 h 646889"/>
              <a:gd name="connsiteX19" fmla="*/ 107070 w 462130"/>
              <a:gd name="connsiteY19" fmla="*/ 87549 h 646889"/>
              <a:gd name="connsiteX20" fmla="*/ 92479 w 462130"/>
              <a:gd name="connsiteY20" fmla="*/ 92412 h 646889"/>
              <a:gd name="connsiteX21" fmla="*/ 63296 w 462130"/>
              <a:gd name="connsiteY21" fmla="*/ 116732 h 646889"/>
              <a:gd name="connsiteX22" fmla="*/ 58432 w 462130"/>
              <a:gd name="connsiteY22" fmla="*/ 131323 h 646889"/>
              <a:gd name="connsiteX23" fmla="*/ 63296 w 462130"/>
              <a:gd name="connsiteY23" fmla="*/ 155642 h 646889"/>
              <a:gd name="connsiteX24" fmla="*/ 92479 w 462130"/>
              <a:gd name="connsiteY24" fmla="*/ 170234 h 646889"/>
              <a:gd name="connsiteX25" fmla="*/ 126526 w 462130"/>
              <a:gd name="connsiteY25" fmla="*/ 160506 h 646889"/>
              <a:gd name="connsiteX26" fmla="*/ 141117 w 462130"/>
              <a:gd name="connsiteY26" fmla="*/ 150778 h 646889"/>
              <a:gd name="connsiteX27" fmla="*/ 150845 w 462130"/>
              <a:gd name="connsiteY27" fmla="*/ 136187 h 646889"/>
              <a:gd name="connsiteX28" fmla="*/ 121662 w 462130"/>
              <a:gd name="connsiteY28" fmla="*/ 131323 h 646889"/>
              <a:gd name="connsiteX29" fmla="*/ 92479 w 462130"/>
              <a:gd name="connsiteY29" fmla="*/ 155642 h 646889"/>
              <a:gd name="connsiteX30" fmla="*/ 82751 w 462130"/>
              <a:gd name="connsiteY30" fmla="*/ 170234 h 646889"/>
              <a:gd name="connsiteX31" fmla="*/ 97343 w 462130"/>
              <a:gd name="connsiteY31" fmla="*/ 199417 h 646889"/>
              <a:gd name="connsiteX32" fmla="*/ 126526 w 462130"/>
              <a:gd name="connsiteY32" fmla="*/ 209144 h 646889"/>
              <a:gd name="connsiteX33" fmla="*/ 175164 w 462130"/>
              <a:gd name="connsiteY33" fmla="*/ 199417 h 646889"/>
              <a:gd name="connsiteX34" fmla="*/ 189755 w 462130"/>
              <a:gd name="connsiteY34" fmla="*/ 189689 h 646889"/>
              <a:gd name="connsiteX35" fmla="*/ 170300 w 462130"/>
              <a:gd name="connsiteY35" fmla="*/ 170234 h 646889"/>
              <a:gd name="connsiteX36" fmla="*/ 141117 w 462130"/>
              <a:gd name="connsiteY36" fmla="*/ 179961 h 646889"/>
              <a:gd name="connsiteX37" fmla="*/ 131389 w 462130"/>
              <a:gd name="connsiteY37" fmla="*/ 194553 h 646889"/>
              <a:gd name="connsiteX38" fmla="*/ 116798 w 462130"/>
              <a:gd name="connsiteY38" fmla="*/ 209144 h 646889"/>
              <a:gd name="connsiteX39" fmla="*/ 111934 w 462130"/>
              <a:gd name="connsiteY39" fmla="*/ 223736 h 646889"/>
              <a:gd name="connsiteX40" fmla="*/ 145981 w 462130"/>
              <a:gd name="connsiteY40" fmla="*/ 267510 h 646889"/>
              <a:gd name="connsiteX41" fmla="*/ 160572 w 462130"/>
              <a:gd name="connsiteY41" fmla="*/ 277238 h 646889"/>
              <a:gd name="connsiteX42" fmla="*/ 204347 w 462130"/>
              <a:gd name="connsiteY42" fmla="*/ 257783 h 646889"/>
              <a:gd name="connsiteX43" fmla="*/ 209211 w 462130"/>
              <a:gd name="connsiteY43" fmla="*/ 228600 h 646889"/>
              <a:gd name="connsiteX44" fmla="*/ 194619 w 462130"/>
              <a:gd name="connsiteY44" fmla="*/ 223736 h 646889"/>
              <a:gd name="connsiteX45" fmla="*/ 165436 w 462130"/>
              <a:gd name="connsiteY45" fmla="*/ 238327 h 646889"/>
              <a:gd name="connsiteX46" fmla="*/ 145981 w 462130"/>
              <a:gd name="connsiteY46" fmla="*/ 267510 h 646889"/>
              <a:gd name="connsiteX47" fmla="*/ 160572 w 462130"/>
              <a:gd name="connsiteY47" fmla="*/ 301557 h 646889"/>
              <a:gd name="connsiteX48" fmla="*/ 189755 w 462130"/>
              <a:gd name="connsiteY48" fmla="*/ 311285 h 646889"/>
              <a:gd name="connsiteX49" fmla="*/ 204347 w 462130"/>
              <a:gd name="connsiteY49" fmla="*/ 306421 h 646889"/>
              <a:gd name="connsiteX50" fmla="*/ 223802 w 462130"/>
              <a:gd name="connsiteY50" fmla="*/ 301557 h 646889"/>
              <a:gd name="connsiteX51" fmla="*/ 238394 w 462130"/>
              <a:gd name="connsiteY51" fmla="*/ 291829 h 646889"/>
              <a:gd name="connsiteX52" fmla="*/ 218938 w 462130"/>
              <a:gd name="connsiteY52" fmla="*/ 272374 h 646889"/>
              <a:gd name="connsiteX53" fmla="*/ 204347 w 462130"/>
              <a:gd name="connsiteY53" fmla="*/ 286966 h 646889"/>
              <a:gd name="connsiteX54" fmla="*/ 184891 w 462130"/>
              <a:gd name="connsiteY54" fmla="*/ 316149 h 646889"/>
              <a:gd name="connsiteX55" fmla="*/ 199483 w 462130"/>
              <a:gd name="connsiteY55" fmla="*/ 359923 h 646889"/>
              <a:gd name="connsiteX56" fmla="*/ 214074 w 462130"/>
              <a:gd name="connsiteY56" fmla="*/ 364787 h 646889"/>
              <a:gd name="connsiteX57" fmla="*/ 267577 w 462130"/>
              <a:gd name="connsiteY57" fmla="*/ 355059 h 646889"/>
              <a:gd name="connsiteX58" fmla="*/ 282168 w 462130"/>
              <a:gd name="connsiteY58" fmla="*/ 345332 h 646889"/>
              <a:gd name="connsiteX59" fmla="*/ 257849 w 462130"/>
              <a:gd name="connsiteY59" fmla="*/ 325876 h 646889"/>
              <a:gd name="connsiteX60" fmla="*/ 243257 w 462130"/>
              <a:gd name="connsiteY60" fmla="*/ 330740 h 646889"/>
              <a:gd name="connsiteX61" fmla="*/ 228666 w 462130"/>
              <a:gd name="connsiteY61" fmla="*/ 345332 h 646889"/>
              <a:gd name="connsiteX62" fmla="*/ 218938 w 462130"/>
              <a:gd name="connsiteY62" fmla="*/ 374515 h 646889"/>
              <a:gd name="connsiteX63" fmla="*/ 223802 w 462130"/>
              <a:gd name="connsiteY63" fmla="*/ 393970 h 646889"/>
              <a:gd name="connsiteX64" fmla="*/ 282168 w 462130"/>
              <a:gd name="connsiteY64" fmla="*/ 398834 h 646889"/>
              <a:gd name="connsiteX65" fmla="*/ 301623 w 462130"/>
              <a:gd name="connsiteY65" fmla="*/ 374515 h 646889"/>
              <a:gd name="connsiteX66" fmla="*/ 287032 w 462130"/>
              <a:gd name="connsiteY66" fmla="*/ 369651 h 646889"/>
              <a:gd name="connsiteX67" fmla="*/ 257849 w 462130"/>
              <a:gd name="connsiteY67" fmla="*/ 384242 h 646889"/>
              <a:gd name="connsiteX68" fmla="*/ 252985 w 462130"/>
              <a:gd name="connsiteY68" fmla="*/ 398834 h 646889"/>
              <a:gd name="connsiteX69" fmla="*/ 267577 w 462130"/>
              <a:gd name="connsiteY69" fmla="*/ 452336 h 646889"/>
              <a:gd name="connsiteX70" fmla="*/ 282168 w 462130"/>
              <a:gd name="connsiteY70" fmla="*/ 462063 h 646889"/>
              <a:gd name="connsiteX71" fmla="*/ 311351 w 462130"/>
              <a:gd name="connsiteY71" fmla="*/ 457200 h 646889"/>
              <a:gd name="connsiteX72" fmla="*/ 321079 w 462130"/>
              <a:gd name="connsiteY72" fmla="*/ 428017 h 646889"/>
              <a:gd name="connsiteX73" fmla="*/ 306487 w 462130"/>
              <a:gd name="connsiteY73" fmla="*/ 423153 h 646889"/>
              <a:gd name="connsiteX74" fmla="*/ 277304 w 462130"/>
              <a:gd name="connsiteY74" fmla="*/ 442608 h 646889"/>
              <a:gd name="connsiteX75" fmla="*/ 272440 w 462130"/>
              <a:gd name="connsiteY75" fmla="*/ 457200 h 646889"/>
              <a:gd name="connsiteX76" fmla="*/ 287032 w 462130"/>
              <a:gd name="connsiteY76" fmla="*/ 500974 h 646889"/>
              <a:gd name="connsiteX77" fmla="*/ 301623 w 462130"/>
              <a:gd name="connsiteY77" fmla="*/ 505838 h 646889"/>
              <a:gd name="connsiteX78" fmla="*/ 335670 w 462130"/>
              <a:gd name="connsiteY78" fmla="*/ 496110 h 646889"/>
              <a:gd name="connsiteX79" fmla="*/ 345398 w 462130"/>
              <a:gd name="connsiteY79" fmla="*/ 481519 h 646889"/>
              <a:gd name="connsiteX80" fmla="*/ 330806 w 462130"/>
              <a:gd name="connsiteY80" fmla="*/ 471791 h 646889"/>
              <a:gd name="connsiteX81" fmla="*/ 311351 w 462130"/>
              <a:gd name="connsiteY81" fmla="*/ 496110 h 646889"/>
              <a:gd name="connsiteX82" fmla="*/ 316215 w 462130"/>
              <a:gd name="connsiteY82" fmla="*/ 520429 h 646889"/>
              <a:gd name="connsiteX83" fmla="*/ 335670 w 462130"/>
              <a:gd name="connsiteY83" fmla="*/ 549612 h 646889"/>
              <a:gd name="connsiteX84" fmla="*/ 350262 w 462130"/>
              <a:gd name="connsiteY84" fmla="*/ 544749 h 646889"/>
              <a:gd name="connsiteX85" fmla="*/ 379445 w 462130"/>
              <a:gd name="connsiteY85" fmla="*/ 525293 h 646889"/>
              <a:gd name="connsiteX86" fmla="*/ 374581 w 462130"/>
              <a:gd name="connsiteY86" fmla="*/ 510702 h 646889"/>
              <a:gd name="connsiteX87" fmla="*/ 340534 w 462130"/>
              <a:gd name="connsiteY87" fmla="*/ 525293 h 646889"/>
              <a:gd name="connsiteX88" fmla="*/ 345398 w 462130"/>
              <a:gd name="connsiteY88" fmla="*/ 564204 h 646889"/>
              <a:gd name="connsiteX89" fmla="*/ 350262 w 462130"/>
              <a:gd name="connsiteY89" fmla="*/ 578795 h 646889"/>
              <a:gd name="connsiteX90" fmla="*/ 364853 w 462130"/>
              <a:gd name="connsiteY90" fmla="*/ 588523 h 646889"/>
              <a:gd name="connsiteX91" fmla="*/ 398900 w 462130"/>
              <a:gd name="connsiteY91" fmla="*/ 578795 h 646889"/>
              <a:gd name="connsiteX92" fmla="*/ 413491 w 462130"/>
              <a:gd name="connsiteY92" fmla="*/ 569068 h 646889"/>
              <a:gd name="connsiteX93" fmla="*/ 408628 w 462130"/>
              <a:gd name="connsiteY93" fmla="*/ 549612 h 646889"/>
              <a:gd name="connsiteX94" fmla="*/ 379445 w 462130"/>
              <a:gd name="connsiteY94" fmla="*/ 549612 h 646889"/>
              <a:gd name="connsiteX95" fmla="*/ 369717 w 462130"/>
              <a:gd name="connsiteY95" fmla="*/ 564204 h 646889"/>
              <a:gd name="connsiteX96" fmla="*/ 374581 w 462130"/>
              <a:gd name="connsiteY96" fmla="*/ 607978 h 646889"/>
              <a:gd name="connsiteX97" fmla="*/ 389172 w 462130"/>
              <a:gd name="connsiteY97" fmla="*/ 617706 h 646889"/>
              <a:gd name="connsiteX98" fmla="*/ 432947 w 462130"/>
              <a:gd name="connsiteY98" fmla="*/ 598251 h 646889"/>
              <a:gd name="connsiteX99" fmla="*/ 437811 w 462130"/>
              <a:gd name="connsiteY99" fmla="*/ 583659 h 646889"/>
              <a:gd name="connsiteX100" fmla="*/ 408628 w 462130"/>
              <a:gd name="connsiteY100" fmla="*/ 583659 h 646889"/>
              <a:gd name="connsiteX101" fmla="*/ 394036 w 462130"/>
              <a:gd name="connsiteY101" fmla="*/ 632298 h 646889"/>
              <a:gd name="connsiteX102" fmla="*/ 408628 w 462130"/>
              <a:gd name="connsiteY102" fmla="*/ 642025 h 646889"/>
              <a:gd name="connsiteX103" fmla="*/ 423219 w 462130"/>
              <a:gd name="connsiteY103" fmla="*/ 646889 h 646889"/>
              <a:gd name="connsiteX104" fmla="*/ 462130 w 462130"/>
              <a:gd name="connsiteY104" fmla="*/ 642025 h 6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62130" h="646889">
                <a:moveTo>
                  <a:pt x="14657" y="0"/>
                </a:moveTo>
                <a:cubicBezTo>
                  <a:pt x="17900" y="8106"/>
                  <a:pt x="20480" y="16510"/>
                  <a:pt x="24385" y="24319"/>
                </a:cubicBezTo>
                <a:cubicBezTo>
                  <a:pt x="26999" y="29547"/>
                  <a:pt x="35259" y="33178"/>
                  <a:pt x="34113" y="38910"/>
                </a:cubicBezTo>
                <a:cubicBezTo>
                  <a:pt x="32966" y="44642"/>
                  <a:pt x="24385" y="45395"/>
                  <a:pt x="19521" y="48638"/>
                </a:cubicBezTo>
                <a:cubicBezTo>
                  <a:pt x="7295" y="85312"/>
                  <a:pt x="23787" y="40107"/>
                  <a:pt x="4930" y="77821"/>
                </a:cubicBezTo>
                <a:cubicBezTo>
                  <a:pt x="2637" y="82407"/>
                  <a:pt x="1687" y="87548"/>
                  <a:pt x="66" y="92412"/>
                </a:cubicBezTo>
                <a:cubicBezTo>
                  <a:pt x="1687" y="97276"/>
                  <a:pt x="0" y="105595"/>
                  <a:pt x="4930" y="107004"/>
                </a:cubicBezTo>
                <a:cubicBezTo>
                  <a:pt x="14412" y="109713"/>
                  <a:pt x="24486" y="104279"/>
                  <a:pt x="34113" y="102140"/>
                </a:cubicBezTo>
                <a:cubicBezTo>
                  <a:pt x="46075" y="99482"/>
                  <a:pt x="53758" y="95497"/>
                  <a:pt x="63296" y="87549"/>
                </a:cubicBezTo>
                <a:cubicBezTo>
                  <a:pt x="68580" y="83146"/>
                  <a:pt x="72603" y="77361"/>
                  <a:pt x="77887" y="72957"/>
                </a:cubicBezTo>
                <a:cubicBezTo>
                  <a:pt x="82378" y="69215"/>
                  <a:pt x="87615" y="66472"/>
                  <a:pt x="92479" y="63229"/>
                </a:cubicBezTo>
                <a:cubicBezTo>
                  <a:pt x="95722" y="53501"/>
                  <a:pt x="102207" y="43774"/>
                  <a:pt x="92479" y="34046"/>
                </a:cubicBezTo>
                <a:cubicBezTo>
                  <a:pt x="88854" y="30421"/>
                  <a:pt x="82751" y="30804"/>
                  <a:pt x="77887" y="29183"/>
                </a:cubicBezTo>
                <a:cubicBezTo>
                  <a:pt x="55189" y="63230"/>
                  <a:pt x="68160" y="51881"/>
                  <a:pt x="43840" y="68093"/>
                </a:cubicBezTo>
                <a:cubicBezTo>
                  <a:pt x="26532" y="94056"/>
                  <a:pt x="18202" y="90956"/>
                  <a:pt x="29249" y="116732"/>
                </a:cubicBezTo>
                <a:cubicBezTo>
                  <a:pt x="31552" y="122105"/>
                  <a:pt x="34412" y="127671"/>
                  <a:pt x="38977" y="131323"/>
                </a:cubicBezTo>
                <a:cubicBezTo>
                  <a:pt x="42980" y="134526"/>
                  <a:pt x="48704" y="134566"/>
                  <a:pt x="53568" y="136187"/>
                </a:cubicBezTo>
                <a:cubicBezTo>
                  <a:pt x="64778" y="134319"/>
                  <a:pt x="85369" y="132446"/>
                  <a:pt x="97343" y="126459"/>
                </a:cubicBezTo>
                <a:cubicBezTo>
                  <a:pt x="102571" y="123845"/>
                  <a:pt x="107070" y="119974"/>
                  <a:pt x="111934" y="116732"/>
                </a:cubicBezTo>
                <a:cubicBezTo>
                  <a:pt x="115079" y="107296"/>
                  <a:pt x="123709" y="94205"/>
                  <a:pt x="107070" y="87549"/>
                </a:cubicBezTo>
                <a:cubicBezTo>
                  <a:pt x="102310" y="85645"/>
                  <a:pt x="97343" y="90791"/>
                  <a:pt x="92479" y="92412"/>
                </a:cubicBezTo>
                <a:cubicBezTo>
                  <a:pt x="81711" y="99591"/>
                  <a:pt x="70787" y="105495"/>
                  <a:pt x="63296" y="116732"/>
                </a:cubicBezTo>
                <a:cubicBezTo>
                  <a:pt x="60452" y="120998"/>
                  <a:pt x="60053" y="126459"/>
                  <a:pt x="58432" y="131323"/>
                </a:cubicBezTo>
                <a:cubicBezTo>
                  <a:pt x="60053" y="139429"/>
                  <a:pt x="59195" y="148464"/>
                  <a:pt x="63296" y="155642"/>
                </a:cubicBezTo>
                <a:cubicBezTo>
                  <a:pt x="67733" y="163408"/>
                  <a:pt x="84989" y="167737"/>
                  <a:pt x="92479" y="170234"/>
                </a:cubicBezTo>
                <a:cubicBezTo>
                  <a:pt x="98711" y="168676"/>
                  <a:pt x="119549" y="163994"/>
                  <a:pt x="126526" y="160506"/>
                </a:cubicBezTo>
                <a:cubicBezTo>
                  <a:pt x="131754" y="157892"/>
                  <a:pt x="136253" y="154021"/>
                  <a:pt x="141117" y="150778"/>
                </a:cubicBezTo>
                <a:cubicBezTo>
                  <a:pt x="144360" y="145914"/>
                  <a:pt x="151991" y="141919"/>
                  <a:pt x="150845" y="136187"/>
                </a:cubicBezTo>
                <a:cubicBezTo>
                  <a:pt x="147540" y="119665"/>
                  <a:pt x="128159" y="128075"/>
                  <a:pt x="121662" y="131323"/>
                </a:cubicBezTo>
                <a:cubicBezTo>
                  <a:pt x="110731" y="136789"/>
                  <a:pt x="100163" y="146421"/>
                  <a:pt x="92479" y="155642"/>
                </a:cubicBezTo>
                <a:cubicBezTo>
                  <a:pt x="88737" y="160133"/>
                  <a:pt x="85994" y="165370"/>
                  <a:pt x="82751" y="170234"/>
                </a:cubicBezTo>
                <a:cubicBezTo>
                  <a:pt x="85401" y="178184"/>
                  <a:pt x="89403" y="194455"/>
                  <a:pt x="97343" y="199417"/>
                </a:cubicBezTo>
                <a:cubicBezTo>
                  <a:pt x="106038" y="204851"/>
                  <a:pt x="126526" y="209144"/>
                  <a:pt x="126526" y="209144"/>
                </a:cubicBezTo>
                <a:cubicBezTo>
                  <a:pt x="133101" y="208048"/>
                  <a:pt x="165935" y="203372"/>
                  <a:pt x="175164" y="199417"/>
                </a:cubicBezTo>
                <a:cubicBezTo>
                  <a:pt x="180537" y="197114"/>
                  <a:pt x="184891" y="192932"/>
                  <a:pt x="189755" y="189689"/>
                </a:cubicBezTo>
                <a:cubicBezTo>
                  <a:pt x="186049" y="178572"/>
                  <a:pt x="186975" y="168381"/>
                  <a:pt x="170300" y="170234"/>
                </a:cubicBezTo>
                <a:cubicBezTo>
                  <a:pt x="160109" y="171366"/>
                  <a:pt x="141117" y="179961"/>
                  <a:pt x="141117" y="179961"/>
                </a:cubicBezTo>
                <a:cubicBezTo>
                  <a:pt x="137874" y="184825"/>
                  <a:pt x="135131" y="190062"/>
                  <a:pt x="131389" y="194553"/>
                </a:cubicBezTo>
                <a:cubicBezTo>
                  <a:pt x="126986" y="199837"/>
                  <a:pt x="120613" y="203421"/>
                  <a:pt x="116798" y="209144"/>
                </a:cubicBezTo>
                <a:cubicBezTo>
                  <a:pt x="113954" y="213410"/>
                  <a:pt x="113555" y="218872"/>
                  <a:pt x="111934" y="223736"/>
                </a:cubicBezTo>
                <a:cubicBezTo>
                  <a:pt x="119091" y="259520"/>
                  <a:pt x="109919" y="243469"/>
                  <a:pt x="145981" y="267510"/>
                </a:cubicBezTo>
                <a:lnTo>
                  <a:pt x="160572" y="277238"/>
                </a:lnTo>
                <a:cubicBezTo>
                  <a:pt x="195301" y="265661"/>
                  <a:pt x="181223" y="273197"/>
                  <a:pt x="204347" y="257783"/>
                </a:cubicBezTo>
                <a:cubicBezTo>
                  <a:pt x="210795" y="248110"/>
                  <a:pt x="221292" y="240681"/>
                  <a:pt x="209211" y="228600"/>
                </a:cubicBezTo>
                <a:cubicBezTo>
                  <a:pt x="205586" y="224975"/>
                  <a:pt x="199483" y="225357"/>
                  <a:pt x="194619" y="223736"/>
                </a:cubicBezTo>
                <a:cubicBezTo>
                  <a:pt x="184213" y="227205"/>
                  <a:pt x="173199" y="229455"/>
                  <a:pt x="165436" y="238327"/>
                </a:cubicBezTo>
                <a:cubicBezTo>
                  <a:pt x="157737" y="247125"/>
                  <a:pt x="145981" y="267510"/>
                  <a:pt x="145981" y="267510"/>
                </a:cubicBezTo>
                <a:cubicBezTo>
                  <a:pt x="148279" y="276702"/>
                  <a:pt x="150620" y="295337"/>
                  <a:pt x="160572" y="301557"/>
                </a:cubicBezTo>
                <a:cubicBezTo>
                  <a:pt x="169267" y="306992"/>
                  <a:pt x="189755" y="311285"/>
                  <a:pt x="189755" y="311285"/>
                </a:cubicBezTo>
                <a:cubicBezTo>
                  <a:pt x="194619" y="309664"/>
                  <a:pt x="199417" y="307830"/>
                  <a:pt x="204347" y="306421"/>
                </a:cubicBezTo>
                <a:cubicBezTo>
                  <a:pt x="210774" y="304585"/>
                  <a:pt x="217658" y="304190"/>
                  <a:pt x="223802" y="301557"/>
                </a:cubicBezTo>
                <a:cubicBezTo>
                  <a:pt x="229175" y="299254"/>
                  <a:pt x="233530" y="295072"/>
                  <a:pt x="238394" y="291829"/>
                </a:cubicBezTo>
                <a:cubicBezTo>
                  <a:pt x="235800" y="284047"/>
                  <a:pt x="234502" y="267186"/>
                  <a:pt x="218938" y="272374"/>
                </a:cubicBezTo>
                <a:cubicBezTo>
                  <a:pt x="212413" y="274549"/>
                  <a:pt x="208570" y="281536"/>
                  <a:pt x="204347" y="286966"/>
                </a:cubicBezTo>
                <a:cubicBezTo>
                  <a:pt x="197169" y="296195"/>
                  <a:pt x="184891" y="316149"/>
                  <a:pt x="184891" y="316149"/>
                </a:cubicBezTo>
                <a:cubicBezTo>
                  <a:pt x="187265" y="330390"/>
                  <a:pt x="186330" y="349401"/>
                  <a:pt x="199483" y="359923"/>
                </a:cubicBezTo>
                <a:cubicBezTo>
                  <a:pt x="203486" y="363126"/>
                  <a:pt x="209210" y="363166"/>
                  <a:pt x="214074" y="364787"/>
                </a:cubicBezTo>
                <a:cubicBezTo>
                  <a:pt x="227489" y="363110"/>
                  <a:pt x="252581" y="362557"/>
                  <a:pt x="267577" y="355059"/>
                </a:cubicBezTo>
                <a:cubicBezTo>
                  <a:pt x="272805" y="352445"/>
                  <a:pt x="277304" y="348574"/>
                  <a:pt x="282168" y="345332"/>
                </a:cubicBezTo>
                <a:cubicBezTo>
                  <a:pt x="274699" y="334128"/>
                  <a:pt x="273511" y="325876"/>
                  <a:pt x="257849" y="325876"/>
                </a:cubicBezTo>
                <a:cubicBezTo>
                  <a:pt x="252722" y="325876"/>
                  <a:pt x="248121" y="329119"/>
                  <a:pt x="243257" y="330740"/>
                </a:cubicBezTo>
                <a:cubicBezTo>
                  <a:pt x="238393" y="335604"/>
                  <a:pt x="232006" y="339319"/>
                  <a:pt x="228666" y="345332"/>
                </a:cubicBezTo>
                <a:cubicBezTo>
                  <a:pt x="223686" y="354296"/>
                  <a:pt x="218938" y="374515"/>
                  <a:pt x="218938" y="374515"/>
                </a:cubicBezTo>
                <a:cubicBezTo>
                  <a:pt x="220559" y="381000"/>
                  <a:pt x="220094" y="388408"/>
                  <a:pt x="223802" y="393970"/>
                </a:cubicBezTo>
                <a:cubicBezTo>
                  <a:pt x="236744" y="413382"/>
                  <a:pt x="267406" y="400474"/>
                  <a:pt x="282168" y="398834"/>
                </a:cubicBezTo>
                <a:cubicBezTo>
                  <a:pt x="286675" y="395829"/>
                  <a:pt x="307497" y="386262"/>
                  <a:pt x="301623" y="374515"/>
                </a:cubicBezTo>
                <a:cubicBezTo>
                  <a:pt x="299330" y="369930"/>
                  <a:pt x="291896" y="371272"/>
                  <a:pt x="287032" y="369651"/>
                </a:cubicBezTo>
                <a:cubicBezTo>
                  <a:pt x="277421" y="372855"/>
                  <a:pt x="264706" y="375671"/>
                  <a:pt x="257849" y="384242"/>
                </a:cubicBezTo>
                <a:cubicBezTo>
                  <a:pt x="254646" y="388246"/>
                  <a:pt x="254606" y="393970"/>
                  <a:pt x="252985" y="398834"/>
                </a:cubicBezTo>
                <a:cubicBezTo>
                  <a:pt x="255862" y="421851"/>
                  <a:pt x="251811" y="436570"/>
                  <a:pt x="267577" y="452336"/>
                </a:cubicBezTo>
                <a:cubicBezTo>
                  <a:pt x="271710" y="456469"/>
                  <a:pt x="277304" y="458821"/>
                  <a:pt x="282168" y="462063"/>
                </a:cubicBezTo>
                <a:cubicBezTo>
                  <a:pt x="291896" y="460442"/>
                  <a:pt x="302339" y="461205"/>
                  <a:pt x="311351" y="457200"/>
                </a:cubicBezTo>
                <a:cubicBezTo>
                  <a:pt x="323498" y="451801"/>
                  <a:pt x="332642" y="439580"/>
                  <a:pt x="321079" y="428017"/>
                </a:cubicBezTo>
                <a:cubicBezTo>
                  <a:pt x="317453" y="424392"/>
                  <a:pt x="311351" y="424774"/>
                  <a:pt x="306487" y="423153"/>
                </a:cubicBezTo>
                <a:cubicBezTo>
                  <a:pt x="291190" y="428252"/>
                  <a:pt x="287713" y="426995"/>
                  <a:pt x="277304" y="442608"/>
                </a:cubicBezTo>
                <a:cubicBezTo>
                  <a:pt x="274460" y="446874"/>
                  <a:pt x="274061" y="452336"/>
                  <a:pt x="272440" y="457200"/>
                </a:cubicBezTo>
                <a:cubicBezTo>
                  <a:pt x="274814" y="471441"/>
                  <a:pt x="273879" y="490452"/>
                  <a:pt x="287032" y="500974"/>
                </a:cubicBezTo>
                <a:cubicBezTo>
                  <a:pt x="291035" y="504177"/>
                  <a:pt x="296759" y="504217"/>
                  <a:pt x="301623" y="505838"/>
                </a:cubicBezTo>
                <a:cubicBezTo>
                  <a:pt x="302895" y="505520"/>
                  <a:pt x="332497" y="498648"/>
                  <a:pt x="335670" y="496110"/>
                </a:cubicBezTo>
                <a:cubicBezTo>
                  <a:pt x="340235" y="492458"/>
                  <a:pt x="342155" y="486383"/>
                  <a:pt x="345398" y="481519"/>
                </a:cubicBezTo>
                <a:cubicBezTo>
                  <a:pt x="340534" y="478276"/>
                  <a:pt x="336652" y="471791"/>
                  <a:pt x="330806" y="471791"/>
                </a:cubicBezTo>
                <a:cubicBezTo>
                  <a:pt x="316140" y="471791"/>
                  <a:pt x="314388" y="487000"/>
                  <a:pt x="311351" y="496110"/>
                </a:cubicBezTo>
                <a:cubicBezTo>
                  <a:pt x="312972" y="504216"/>
                  <a:pt x="312794" y="512903"/>
                  <a:pt x="316215" y="520429"/>
                </a:cubicBezTo>
                <a:cubicBezTo>
                  <a:pt x="321053" y="531072"/>
                  <a:pt x="335670" y="549612"/>
                  <a:pt x="335670" y="549612"/>
                </a:cubicBezTo>
                <a:cubicBezTo>
                  <a:pt x="340534" y="547991"/>
                  <a:pt x="345780" y="547239"/>
                  <a:pt x="350262" y="544749"/>
                </a:cubicBezTo>
                <a:cubicBezTo>
                  <a:pt x="360482" y="539071"/>
                  <a:pt x="379445" y="525293"/>
                  <a:pt x="379445" y="525293"/>
                </a:cubicBezTo>
                <a:cubicBezTo>
                  <a:pt x="377824" y="520429"/>
                  <a:pt x="379341" y="512606"/>
                  <a:pt x="374581" y="510702"/>
                </a:cubicBezTo>
                <a:cubicBezTo>
                  <a:pt x="364767" y="506777"/>
                  <a:pt x="347298" y="520784"/>
                  <a:pt x="340534" y="525293"/>
                </a:cubicBezTo>
                <a:cubicBezTo>
                  <a:pt x="342155" y="538263"/>
                  <a:pt x="343060" y="551344"/>
                  <a:pt x="345398" y="564204"/>
                </a:cubicBezTo>
                <a:cubicBezTo>
                  <a:pt x="346315" y="569248"/>
                  <a:pt x="347059" y="574792"/>
                  <a:pt x="350262" y="578795"/>
                </a:cubicBezTo>
                <a:cubicBezTo>
                  <a:pt x="353914" y="583360"/>
                  <a:pt x="359989" y="585280"/>
                  <a:pt x="364853" y="588523"/>
                </a:cubicBezTo>
                <a:cubicBezTo>
                  <a:pt x="371087" y="586965"/>
                  <a:pt x="391922" y="582284"/>
                  <a:pt x="398900" y="578795"/>
                </a:cubicBezTo>
                <a:cubicBezTo>
                  <a:pt x="404128" y="576181"/>
                  <a:pt x="408627" y="572310"/>
                  <a:pt x="413491" y="569068"/>
                </a:cubicBezTo>
                <a:cubicBezTo>
                  <a:pt x="411870" y="562583"/>
                  <a:pt x="412804" y="554832"/>
                  <a:pt x="408628" y="549612"/>
                </a:cubicBezTo>
                <a:cubicBezTo>
                  <a:pt x="400437" y="539374"/>
                  <a:pt x="387636" y="546882"/>
                  <a:pt x="379445" y="549612"/>
                </a:cubicBezTo>
                <a:cubicBezTo>
                  <a:pt x="376202" y="554476"/>
                  <a:pt x="372331" y="558975"/>
                  <a:pt x="369717" y="564204"/>
                </a:cubicBezTo>
                <a:cubicBezTo>
                  <a:pt x="363535" y="576567"/>
                  <a:pt x="359381" y="597844"/>
                  <a:pt x="374581" y="607978"/>
                </a:cubicBezTo>
                <a:lnTo>
                  <a:pt x="389172" y="617706"/>
                </a:lnTo>
                <a:cubicBezTo>
                  <a:pt x="423901" y="606129"/>
                  <a:pt x="409823" y="613665"/>
                  <a:pt x="432947" y="598251"/>
                </a:cubicBezTo>
                <a:cubicBezTo>
                  <a:pt x="434568" y="593387"/>
                  <a:pt x="440104" y="588245"/>
                  <a:pt x="437811" y="583659"/>
                </a:cubicBezTo>
                <a:cubicBezTo>
                  <a:pt x="432252" y="572541"/>
                  <a:pt x="414187" y="581806"/>
                  <a:pt x="408628" y="583659"/>
                </a:cubicBezTo>
                <a:cubicBezTo>
                  <a:pt x="396686" y="601572"/>
                  <a:pt x="379920" y="611124"/>
                  <a:pt x="394036" y="632298"/>
                </a:cubicBezTo>
                <a:cubicBezTo>
                  <a:pt x="397279" y="637162"/>
                  <a:pt x="403399" y="639411"/>
                  <a:pt x="408628" y="642025"/>
                </a:cubicBezTo>
                <a:cubicBezTo>
                  <a:pt x="413214" y="644318"/>
                  <a:pt x="418355" y="645268"/>
                  <a:pt x="423219" y="646889"/>
                </a:cubicBezTo>
                <a:cubicBezTo>
                  <a:pt x="445501" y="639462"/>
                  <a:pt x="432684" y="642025"/>
                  <a:pt x="462130" y="6420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1828800" y="4953000"/>
            <a:ext cx="5486400" cy="646331"/>
          </a:xfrm>
          <a:prstGeom prst="rect">
            <a:avLst/>
          </a:prstGeom>
          <a:noFill/>
        </p:spPr>
        <p:txBody>
          <a:bodyPr wrap="square" rtlCol="0">
            <a:spAutoFit/>
          </a:bodyPr>
          <a:lstStyle/>
          <a:p>
            <a:pPr algn="ctr"/>
            <a:r>
              <a:rPr lang="en-US" dirty="0"/>
              <a:t>Quarks of different protons begin to feel each other through gluons because they are so close!</a:t>
            </a:r>
          </a:p>
        </p:txBody>
      </p:sp>
      <p:sp>
        <p:nvSpPr>
          <p:cNvPr id="10" name="Left Arrow 9"/>
          <p:cNvSpPr/>
          <p:nvPr/>
        </p:nvSpPr>
        <p:spPr>
          <a:xfrm>
            <a:off x="2819400" y="3429000"/>
            <a:ext cx="15240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flipH="1">
            <a:off x="4648200" y="2209800"/>
            <a:ext cx="16002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Crash – Interaction</a:t>
            </a:r>
          </a:p>
        </p:txBody>
      </p:sp>
      <p:pic>
        <p:nvPicPr>
          <p:cNvPr id="9218" name="Picture 2"/>
          <p:cNvPicPr>
            <a:picLocks noChangeAspect="1" noChangeArrowheads="1"/>
          </p:cNvPicPr>
          <p:nvPr/>
        </p:nvPicPr>
        <p:blipFill>
          <a:blip r:embed="rId3"/>
          <a:srcRect/>
          <a:stretch>
            <a:fillRect/>
          </a:stretch>
        </p:blipFill>
        <p:spPr bwMode="auto">
          <a:xfrm>
            <a:off x="3324225" y="1847850"/>
            <a:ext cx="2695575" cy="3162300"/>
          </a:xfrm>
          <a:prstGeom prst="rect">
            <a:avLst/>
          </a:prstGeom>
          <a:noFill/>
          <a:ln w="9525">
            <a:noFill/>
            <a:miter lim="800000"/>
            <a:headEnd/>
            <a:tailEnd/>
          </a:ln>
          <a:effectLst/>
        </p:spPr>
      </p:pic>
      <p:sp>
        <p:nvSpPr>
          <p:cNvPr id="5" name="TextBox 4"/>
          <p:cNvSpPr txBox="1"/>
          <p:nvPr/>
        </p:nvSpPr>
        <p:spPr>
          <a:xfrm>
            <a:off x="1828800" y="4953000"/>
            <a:ext cx="5486400" cy="1200329"/>
          </a:xfrm>
          <a:prstGeom prst="rect">
            <a:avLst/>
          </a:prstGeom>
          <a:noFill/>
        </p:spPr>
        <p:txBody>
          <a:bodyPr wrap="square" rtlCol="0">
            <a:spAutoFit/>
          </a:bodyPr>
          <a:lstStyle/>
          <a:p>
            <a:r>
              <a:rPr lang="en-US" dirty="0"/>
              <a:t>The newly formed gluon is under high tension now!</a:t>
            </a:r>
          </a:p>
          <a:p>
            <a:endParaRPr lang="en-US" dirty="0"/>
          </a:p>
          <a:p>
            <a:r>
              <a:rPr lang="en-US" dirty="0"/>
              <a:t>And so may be the other gluons since the whole protons received a tremendous shock.</a:t>
            </a:r>
          </a:p>
        </p:txBody>
      </p:sp>
      <p:sp>
        <p:nvSpPr>
          <p:cNvPr id="6" name="Left Arrow 5"/>
          <p:cNvSpPr/>
          <p:nvPr/>
        </p:nvSpPr>
        <p:spPr>
          <a:xfrm>
            <a:off x="2133600" y="3429000"/>
            <a:ext cx="15240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flipH="1">
            <a:off x="5562600" y="2057400"/>
            <a:ext cx="16002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FFFFFF"/>
                </a:solidFill>
                <a:latin typeface="Times New Roman" charset="0"/>
                <a:ea typeface="ＭＳ Ｐゴシック" charset="0"/>
                <a:cs typeface="Times New Roman" charset="0"/>
              </a:rPr>
              <a:t>The Crash – Production of New Particles!</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2095500"/>
            <a:ext cx="54006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Freeform 5"/>
          <p:cNvSpPr/>
          <p:nvPr/>
        </p:nvSpPr>
        <p:spPr>
          <a:xfrm flipH="1">
            <a:off x="4648200" y="3124200"/>
            <a:ext cx="457200" cy="152400"/>
          </a:xfrm>
          <a:custGeom>
            <a:avLst/>
            <a:gdLst>
              <a:gd name="connsiteX0" fmla="*/ 14657 w 462130"/>
              <a:gd name="connsiteY0" fmla="*/ 0 h 646889"/>
              <a:gd name="connsiteX1" fmla="*/ 24385 w 462130"/>
              <a:gd name="connsiteY1" fmla="*/ 24319 h 646889"/>
              <a:gd name="connsiteX2" fmla="*/ 34113 w 462130"/>
              <a:gd name="connsiteY2" fmla="*/ 38910 h 646889"/>
              <a:gd name="connsiteX3" fmla="*/ 19521 w 462130"/>
              <a:gd name="connsiteY3" fmla="*/ 48638 h 646889"/>
              <a:gd name="connsiteX4" fmla="*/ 4930 w 462130"/>
              <a:gd name="connsiteY4" fmla="*/ 77821 h 646889"/>
              <a:gd name="connsiteX5" fmla="*/ 66 w 462130"/>
              <a:gd name="connsiteY5" fmla="*/ 92412 h 646889"/>
              <a:gd name="connsiteX6" fmla="*/ 4930 w 462130"/>
              <a:gd name="connsiteY6" fmla="*/ 107004 h 646889"/>
              <a:gd name="connsiteX7" fmla="*/ 34113 w 462130"/>
              <a:gd name="connsiteY7" fmla="*/ 102140 h 646889"/>
              <a:gd name="connsiteX8" fmla="*/ 63296 w 462130"/>
              <a:gd name="connsiteY8" fmla="*/ 87549 h 646889"/>
              <a:gd name="connsiteX9" fmla="*/ 77887 w 462130"/>
              <a:gd name="connsiteY9" fmla="*/ 72957 h 646889"/>
              <a:gd name="connsiteX10" fmla="*/ 92479 w 462130"/>
              <a:gd name="connsiteY10" fmla="*/ 63229 h 646889"/>
              <a:gd name="connsiteX11" fmla="*/ 92479 w 462130"/>
              <a:gd name="connsiteY11" fmla="*/ 34046 h 646889"/>
              <a:gd name="connsiteX12" fmla="*/ 77887 w 462130"/>
              <a:gd name="connsiteY12" fmla="*/ 29183 h 646889"/>
              <a:gd name="connsiteX13" fmla="*/ 43840 w 462130"/>
              <a:gd name="connsiteY13" fmla="*/ 68093 h 646889"/>
              <a:gd name="connsiteX14" fmla="*/ 29249 w 462130"/>
              <a:gd name="connsiteY14" fmla="*/ 116732 h 646889"/>
              <a:gd name="connsiteX15" fmla="*/ 38977 w 462130"/>
              <a:gd name="connsiteY15" fmla="*/ 131323 h 646889"/>
              <a:gd name="connsiteX16" fmla="*/ 53568 w 462130"/>
              <a:gd name="connsiteY16" fmla="*/ 136187 h 646889"/>
              <a:gd name="connsiteX17" fmla="*/ 97343 w 462130"/>
              <a:gd name="connsiteY17" fmla="*/ 126459 h 646889"/>
              <a:gd name="connsiteX18" fmla="*/ 111934 w 462130"/>
              <a:gd name="connsiteY18" fmla="*/ 116732 h 646889"/>
              <a:gd name="connsiteX19" fmla="*/ 107070 w 462130"/>
              <a:gd name="connsiteY19" fmla="*/ 87549 h 646889"/>
              <a:gd name="connsiteX20" fmla="*/ 92479 w 462130"/>
              <a:gd name="connsiteY20" fmla="*/ 92412 h 646889"/>
              <a:gd name="connsiteX21" fmla="*/ 63296 w 462130"/>
              <a:gd name="connsiteY21" fmla="*/ 116732 h 646889"/>
              <a:gd name="connsiteX22" fmla="*/ 58432 w 462130"/>
              <a:gd name="connsiteY22" fmla="*/ 131323 h 646889"/>
              <a:gd name="connsiteX23" fmla="*/ 63296 w 462130"/>
              <a:gd name="connsiteY23" fmla="*/ 155642 h 646889"/>
              <a:gd name="connsiteX24" fmla="*/ 92479 w 462130"/>
              <a:gd name="connsiteY24" fmla="*/ 170234 h 646889"/>
              <a:gd name="connsiteX25" fmla="*/ 126526 w 462130"/>
              <a:gd name="connsiteY25" fmla="*/ 160506 h 646889"/>
              <a:gd name="connsiteX26" fmla="*/ 141117 w 462130"/>
              <a:gd name="connsiteY26" fmla="*/ 150778 h 646889"/>
              <a:gd name="connsiteX27" fmla="*/ 150845 w 462130"/>
              <a:gd name="connsiteY27" fmla="*/ 136187 h 646889"/>
              <a:gd name="connsiteX28" fmla="*/ 121662 w 462130"/>
              <a:gd name="connsiteY28" fmla="*/ 131323 h 646889"/>
              <a:gd name="connsiteX29" fmla="*/ 92479 w 462130"/>
              <a:gd name="connsiteY29" fmla="*/ 155642 h 646889"/>
              <a:gd name="connsiteX30" fmla="*/ 82751 w 462130"/>
              <a:gd name="connsiteY30" fmla="*/ 170234 h 646889"/>
              <a:gd name="connsiteX31" fmla="*/ 97343 w 462130"/>
              <a:gd name="connsiteY31" fmla="*/ 199417 h 646889"/>
              <a:gd name="connsiteX32" fmla="*/ 126526 w 462130"/>
              <a:gd name="connsiteY32" fmla="*/ 209144 h 646889"/>
              <a:gd name="connsiteX33" fmla="*/ 175164 w 462130"/>
              <a:gd name="connsiteY33" fmla="*/ 199417 h 646889"/>
              <a:gd name="connsiteX34" fmla="*/ 189755 w 462130"/>
              <a:gd name="connsiteY34" fmla="*/ 189689 h 646889"/>
              <a:gd name="connsiteX35" fmla="*/ 170300 w 462130"/>
              <a:gd name="connsiteY35" fmla="*/ 170234 h 646889"/>
              <a:gd name="connsiteX36" fmla="*/ 141117 w 462130"/>
              <a:gd name="connsiteY36" fmla="*/ 179961 h 646889"/>
              <a:gd name="connsiteX37" fmla="*/ 131389 w 462130"/>
              <a:gd name="connsiteY37" fmla="*/ 194553 h 646889"/>
              <a:gd name="connsiteX38" fmla="*/ 116798 w 462130"/>
              <a:gd name="connsiteY38" fmla="*/ 209144 h 646889"/>
              <a:gd name="connsiteX39" fmla="*/ 111934 w 462130"/>
              <a:gd name="connsiteY39" fmla="*/ 223736 h 646889"/>
              <a:gd name="connsiteX40" fmla="*/ 145981 w 462130"/>
              <a:gd name="connsiteY40" fmla="*/ 267510 h 646889"/>
              <a:gd name="connsiteX41" fmla="*/ 160572 w 462130"/>
              <a:gd name="connsiteY41" fmla="*/ 277238 h 646889"/>
              <a:gd name="connsiteX42" fmla="*/ 204347 w 462130"/>
              <a:gd name="connsiteY42" fmla="*/ 257783 h 646889"/>
              <a:gd name="connsiteX43" fmla="*/ 209211 w 462130"/>
              <a:gd name="connsiteY43" fmla="*/ 228600 h 646889"/>
              <a:gd name="connsiteX44" fmla="*/ 194619 w 462130"/>
              <a:gd name="connsiteY44" fmla="*/ 223736 h 646889"/>
              <a:gd name="connsiteX45" fmla="*/ 165436 w 462130"/>
              <a:gd name="connsiteY45" fmla="*/ 238327 h 646889"/>
              <a:gd name="connsiteX46" fmla="*/ 145981 w 462130"/>
              <a:gd name="connsiteY46" fmla="*/ 267510 h 646889"/>
              <a:gd name="connsiteX47" fmla="*/ 160572 w 462130"/>
              <a:gd name="connsiteY47" fmla="*/ 301557 h 646889"/>
              <a:gd name="connsiteX48" fmla="*/ 189755 w 462130"/>
              <a:gd name="connsiteY48" fmla="*/ 311285 h 646889"/>
              <a:gd name="connsiteX49" fmla="*/ 204347 w 462130"/>
              <a:gd name="connsiteY49" fmla="*/ 306421 h 646889"/>
              <a:gd name="connsiteX50" fmla="*/ 223802 w 462130"/>
              <a:gd name="connsiteY50" fmla="*/ 301557 h 646889"/>
              <a:gd name="connsiteX51" fmla="*/ 238394 w 462130"/>
              <a:gd name="connsiteY51" fmla="*/ 291829 h 646889"/>
              <a:gd name="connsiteX52" fmla="*/ 218938 w 462130"/>
              <a:gd name="connsiteY52" fmla="*/ 272374 h 646889"/>
              <a:gd name="connsiteX53" fmla="*/ 204347 w 462130"/>
              <a:gd name="connsiteY53" fmla="*/ 286966 h 646889"/>
              <a:gd name="connsiteX54" fmla="*/ 184891 w 462130"/>
              <a:gd name="connsiteY54" fmla="*/ 316149 h 646889"/>
              <a:gd name="connsiteX55" fmla="*/ 199483 w 462130"/>
              <a:gd name="connsiteY55" fmla="*/ 359923 h 646889"/>
              <a:gd name="connsiteX56" fmla="*/ 214074 w 462130"/>
              <a:gd name="connsiteY56" fmla="*/ 364787 h 646889"/>
              <a:gd name="connsiteX57" fmla="*/ 267577 w 462130"/>
              <a:gd name="connsiteY57" fmla="*/ 355059 h 646889"/>
              <a:gd name="connsiteX58" fmla="*/ 282168 w 462130"/>
              <a:gd name="connsiteY58" fmla="*/ 345332 h 646889"/>
              <a:gd name="connsiteX59" fmla="*/ 257849 w 462130"/>
              <a:gd name="connsiteY59" fmla="*/ 325876 h 646889"/>
              <a:gd name="connsiteX60" fmla="*/ 243257 w 462130"/>
              <a:gd name="connsiteY60" fmla="*/ 330740 h 646889"/>
              <a:gd name="connsiteX61" fmla="*/ 228666 w 462130"/>
              <a:gd name="connsiteY61" fmla="*/ 345332 h 646889"/>
              <a:gd name="connsiteX62" fmla="*/ 218938 w 462130"/>
              <a:gd name="connsiteY62" fmla="*/ 374515 h 646889"/>
              <a:gd name="connsiteX63" fmla="*/ 223802 w 462130"/>
              <a:gd name="connsiteY63" fmla="*/ 393970 h 646889"/>
              <a:gd name="connsiteX64" fmla="*/ 282168 w 462130"/>
              <a:gd name="connsiteY64" fmla="*/ 398834 h 646889"/>
              <a:gd name="connsiteX65" fmla="*/ 301623 w 462130"/>
              <a:gd name="connsiteY65" fmla="*/ 374515 h 646889"/>
              <a:gd name="connsiteX66" fmla="*/ 287032 w 462130"/>
              <a:gd name="connsiteY66" fmla="*/ 369651 h 646889"/>
              <a:gd name="connsiteX67" fmla="*/ 257849 w 462130"/>
              <a:gd name="connsiteY67" fmla="*/ 384242 h 646889"/>
              <a:gd name="connsiteX68" fmla="*/ 252985 w 462130"/>
              <a:gd name="connsiteY68" fmla="*/ 398834 h 646889"/>
              <a:gd name="connsiteX69" fmla="*/ 267577 w 462130"/>
              <a:gd name="connsiteY69" fmla="*/ 452336 h 646889"/>
              <a:gd name="connsiteX70" fmla="*/ 282168 w 462130"/>
              <a:gd name="connsiteY70" fmla="*/ 462063 h 646889"/>
              <a:gd name="connsiteX71" fmla="*/ 311351 w 462130"/>
              <a:gd name="connsiteY71" fmla="*/ 457200 h 646889"/>
              <a:gd name="connsiteX72" fmla="*/ 321079 w 462130"/>
              <a:gd name="connsiteY72" fmla="*/ 428017 h 646889"/>
              <a:gd name="connsiteX73" fmla="*/ 306487 w 462130"/>
              <a:gd name="connsiteY73" fmla="*/ 423153 h 646889"/>
              <a:gd name="connsiteX74" fmla="*/ 277304 w 462130"/>
              <a:gd name="connsiteY74" fmla="*/ 442608 h 646889"/>
              <a:gd name="connsiteX75" fmla="*/ 272440 w 462130"/>
              <a:gd name="connsiteY75" fmla="*/ 457200 h 646889"/>
              <a:gd name="connsiteX76" fmla="*/ 287032 w 462130"/>
              <a:gd name="connsiteY76" fmla="*/ 500974 h 646889"/>
              <a:gd name="connsiteX77" fmla="*/ 301623 w 462130"/>
              <a:gd name="connsiteY77" fmla="*/ 505838 h 646889"/>
              <a:gd name="connsiteX78" fmla="*/ 335670 w 462130"/>
              <a:gd name="connsiteY78" fmla="*/ 496110 h 646889"/>
              <a:gd name="connsiteX79" fmla="*/ 345398 w 462130"/>
              <a:gd name="connsiteY79" fmla="*/ 481519 h 646889"/>
              <a:gd name="connsiteX80" fmla="*/ 330806 w 462130"/>
              <a:gd name="connsiteY80" fmla="*/ 471791 h 646889"/>
              <a:gd name="connsiteX81" fmla="*/ 311351 w 462130"/>
              <a:gd name="connsiteY81" fmla="*/ 496110 h 646889"/>
              <a:gd name="connsiteX82" fmla="*/ 316215 w 462130"/>
              <a:gd name="connsiteY82" fmla="*/ 520429 h 646889"/>
              <a:gd name="connsiteX83" fmla="*/ 335670 w 462130"/>
              <a:gd name="connsiteY83" fmla="*/ 549612 h 646889"/>
              <a:gd name="connsiteX84" fmla="*/ 350262 w 462130"/>
              <a:gd name="connsiteY84" fmla="*/ 544749 h 646889"/>
              <a:gd name="connsiteX85" fmla="*/ 379445 w 462130"/>
              <a:gd name="connsiteY85" fmla="*/ 525293 h 646889"/>
              <a:gd name="connsiteX86" fmla="*/ 374581 w 462130"/>
              <a:gd name="connsiteY86" fmla="*/ 510702 h 646889"/>
              <a:gd name="connsiteX87" fmla="*/ 340534 w 462130"/>
              <a:gd name="connsiteY87" fmla="*/ 525293 h 646889"/>
              <a:gd name="connsiteX88" fmla="*/ 345398 w 462130"/>
              <a:gd name="connsiteY88" fmla="*/ 564204 h 646889"/>
              <a:gd name="connsiteX89" fmla="*/ 350262 w 462130"/>
              <a:gd name="connsiteY89" fmla="*/ 578795 h 646889"/>
              <a:gd name="connsiteX90" fmla="*/ 364853 w 462130"/>
              <a:gd name="connsiteY90" fmla="*/ 588523 h 646889"/>
              <a:gd name="connsiteX91" fmla="*/ 398900 w 462130"/>
              <a:gd name="connsiteY91" fmla="*/ 578795 h 646889"/>
              <a:gd name="connsiteX92" fmla="*/ 413491 w 462130"/>
              <a:gd name="connsiteY92" fmla="*/ 569068 h 646889"/>
              <a:gd name="connsiteX93" fmla="*/ 408628 w 462130"/>
              <a:gd name="connsiteY93" fmla="*/ 549612 h 646889"/>
              <a:gd name="connsiteX94" fmla="*/ 379445 w 462130"/>
              <a:gd name="connsiteY94" fmla="*/ 549612 h 646889"/>
              <a:gd name="connsiteX95" fmla="*/ 369717 w 462130"/>
              <a:gd name="connsiteY95" fmla="*/ 564204 h 646889"/>
              <a:gd name="connsiteX96" fmla="*/ 374581 w 462130"/>
              <a:gd name="connsiteY96" fmla="*/ 607978 h 646889"/>
              <a:gd name="connsiteX97" fmla="*/ 389172 w 462130"/>
              <a:gd name="connsiteY97" fmla="*/ 617706 h 646889"/>
              <a:gd name="connsiteX98" fmla="*/ 432947 w 462130"/>
              <a:gd name="connsiteY98" fmla="*/ 598251 h 646889"/>
              <a:gd name="connsiteX99" fmla="*/ 437811 w 462130"/>
              <a:gd name="connsiteY99" fmla="*/ 583659 h 646889"/>
              <a:gd name="connsiteX100" fmla="*/ 408628 w 462130"/>
              <a:gd name="connsiteY100" fmla="*/ 583659 h 646889"/>
              <a:gd name="connsiteX101" fmla="*/ 394036 w 462130"/>
              <a:gd name="connsiteY101" fmla="*/ 632298 h 646889"/>
              <a:gd name="connsiteX102" fmla="*/ 408628 w 462130"/>
              <a:gd name="connsiteY102" fmla="*/ 642025 h 646889"/>
              <a:gd name="connsiteX103" fmla="*/ 423219 w 462130"/>
              <a:gd name="connsiteY103" fmla="*/ 646889 h 646889"/>
              <a:gd name="connsiteX104" fmla="*/ 462130 w 462130"/>
              <a:gd name="connsiteY104" fmla="*/ 642025 h 6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62130" h="646889">
                <a:moveTo>
                  <a:pt x="14657" y="0"/>
                </a:moveTo>
                <a:cubicBezTo>
                  <a:pt x="17900" y="8106"/>
                  <a:pt x="20480" y="16510"/>
                  <a:pt x="24385" y="24319"/>
                </a:cubicBezTo>
                <a:cubicBezTo>
                  <a:pt x="26999" y="29547"/>
                  <a:pt x="35259" y="33178"/>
                  <a:pt x="34113" y="38910"/>
                </a:cubicBezTo>
                <a:cubicBezTo>
                  <a:pt x="32966" y="44642"/>
                  <a:pt x="24385" y="45395"/>
                  <a:pt x="19521" y="48638"/>
                </a:cubicBezTo>
                <a:cubicBezTo>
                  <a:pt x="7295" y="85312"/>
                  <a:pt x="23787" y="40107"/>
                  <a:pt x="4930" y="77821"/>
                </a:cubicBezTo>
                <a:cubicBezTo>
                  <a:pt x="2637" y="82407"/>
                  <a:pt x="1687" y="87548"/>
                  <a:pt x="66" y="92412"/>
                </a:cubicBezTo>
                <a:cubicBezTo>
                  <a:pt x="1687" y="97276"/>
                  <a:pt x="0" y="105595"/>
                  <a:pt x="4930" y="107004"/>
                </a:cubicBezTo>
                <a:cubicBezTo>
                  <a:pt x="14412" y="109713"/>
                  <a:pt x="24486" y="104279"/>
                  <a:pt x="34113" y="102140"/>
                </a:cubicBezTo>
                <a:cubicBezTo>
                  <a:pt x="46075" y="99482"/>
                  <a:pt x="53758" y="95497"/>
                  <a:pt x="63296" y="87549"/>
                </a:cubicBezTo>
                <a:cubicBezTo>
                  <a:pt x="68580" y="83146"/>
                  <a:pt x="72603" y="77361"/>
                  <a:pt x="77887" y="72957"/>
                </a:cubicBezTo>
                <a:cubicBezTo>
                  <a:pt x="82378" y="69215"/>
                  <a:pt x="87615" y="66472"/>
                  <a:pt x="92479" y="63229"/>
                </a:cubicBezTo>
                <a:cubicBezTo>
                  <a:pt x="95722" y="53501"/>
                  <a:pt x="102207" y="43774"/>
                  <a:pt x="92479" y="34046"/>
                </a:cubicBezTo>
                <a:cubicBezTo>
                  <a:pt x="88854" y="30421"/>
                  <a:pt x="82751" y="30804"/>
                  <a:pt x="77887" y="29183"/>
                </a:cubicBezTo>
                <a:cubicBezTo>
                  <a:pt x="55189" y="63230"/>
                  <a:pt x="68160" y="51881"/>
                  <a:pt x="43840" y="68093"/>
                </a:cubicBezTo>
                <a:cubicBezTo>
                  <a:pt x="26532" y="94056"/>
                  <a:pt x="18202" y="90956"/>
                  <a:pt x="29249" y="116732"/>
                </a:cubicBezTo>
                <a:cubicBezTo>
                  <a:pt x="31552" y="122105"/>
                  <a:pt x="34412" y="127671"/>
                  <a:pt x="38977" y="131323"/>
                </a:cubicBezTo>
                <a:cubicBezTo>
                  <a:pt x="42980" y="134526"/>
                  <a:pt x="48704" y="134566"/>
                  <a:pt x="53568" y="136187"/>
                </a:cubicBezTo>
                <a:cubicBezTo>
                  <a:pt x="64778" y="134319"/>
                  <a:pt x="85369" y="132446"/>
                  <a:pt x="97343" y="126459"/>
                </a:cubicBezTo>
                <a:cubicBezTo>
                  <a:pt x="102571" y="123845"/>
                  <a:pt x="107070" y="119974"/>
                  <a:pt x="111934" y="116732"/>
                </a:cubicBezTo>
                <a:cubicBezTo>
                  <a:pt x="115079" y="107296"/>
                  <a:pt x="123709" y="94205"/>
                  <a:pt x="107070" y="87549"/>
                </a:cubicBezTo>
                <a:cubicBezTo>
                  <a:pt x="102310" y="85645"/>
                  <a:pt x="97343" y="90791"/>
                  <a:pt x="92479" y="92412"/>
                </a:cubicBezTo>
                <a:cubicBezTo>
                  <a:pt x="81711" y="99591"/>
                  <a:pt x="70787" y="105495"/>
                  <a:pt x="63296" y="116732"/>
                </a:cubicBezTo>
                <a:cubicBezTo>
                  <a:pt x="60452" y="120998"/>
                  <a:pt x="60053" y="126459"/>
                  <a:pt x="58432" y="131323"/>
                </a:cubicBezTo>
                <a:cubicBezTo>
                  <a:pt x="60053" y="139429"/>
                  <a:pt x="59195" y="148464"/>
                  <a:pt x="63296" y="155642"/>
                </a:cubicBezTo>
                <a:cubicBezTo>
                  <a:pt x="67733" y="163408"/>
                  <a:pt x="84989" y="167737"/>
                  <a:pt x="92479" y="170234"/>
                </a:cubicBezTo>
                <a:cubicBezTo>
                  <a:pt x="98711" y="168676"/>
                  <a:pt x="119549" y="163994"/>
                  <a:pt x="126526" y="160506"/>
                </a:cubicBezTo>
                <a:cubicBezTo>
                  <a:pt x="131754" y="157892"/>
                  <a:pt x="136253" y="154021"/>
                  <a:pt x="141117" y="150778"/>
                </a:cubicBezTo>
                <a:cubicBezTo>
                  <a:pt x="144360" y="145914"/>
                  <a:pt x="151991" y="141919"/>
                  <a:pt x="150845" y="136187"/>
                </a:cubicBezTo>
                <a:cubicBezTo>
                  <a:pt x="147540" y="119665"/>
                  <a:pt x="128159" y="128075"/>
                  <a:pt x="121662" y="131323"/>
                </a:cubicBezTo>
                <a:cubicBezTo>
                  <a:pt x="110731" y="136789"/>
                  <a:pt x="100163" y="146421"/>
                  <a:pt x="92479" y="155642"/>
                </a:cubicBezTo>
                <a:cubicBezTo>
                  <a:pt x="88737" y="160133"/>
                  <a:pt x="85994" y="165370"/>
                  <a:pt x="82751" y="170234"/>
                </a:cubicBezTo>
                <a:cubicBezTo>
                  <a:pt x="85401" y="178184"/>
                  <a:pt x="89403" y="194455"/>
                  <a:pt x="97343" y="199417"/>
                </a:cubicBezTo>
                <a:cubicBezTo>
                  <a:pt x="106038" y="204851"/>
                  <a:pt x="126526" y="209144"/>
                  <a:pt x="126526" y="209144"/>
                </a:cubicBezTo>
                <a:cubicBezTo>
                  <a:pt x="133101" y="208048"/>
                  <a:pt x="165935" y="203372"/>
                  <a:pt x="175164" y="199417"/>
                </a:cubicBezTo>
                <a:cubicBezTo>
                  <a:pt x="180537" y="197114"/>
                  <a:pt x="184891" y="192932"/>
                  <a:pt x="189755" y="189689"/>
                </a:cubicBezTo>
                <a:cubicBezTo>
                  <a:pt x="186049" y="178572"/>
                  <a:pt x="186975" y="168381"/>
                  <a:pt x="170300" y="170234"/>
                </a:cubicBezTo>
                <a:cubicBezTo>
                  <a:pt x="160109" y="171366"/>
                  <a:pt x="141117" y="179961"/>
                  <a:pt x="141117" y="179961"/>
                </a:cubicBezTo>
                <a:cubicBezTo>
                  <a:pt x="137874" y="184825"/>
                  <a:pt x="135131" y="190062"/>
                  <a:pt x="131389" y="194553"/>
                </a:cubicBezTo>
                <a:cubicBezTo>
                  <a:pt x="126986" y="199837"/>
                  <a:pt x="120613" y="203421"/>
                  <a:pt x="116798" y="209144"/>
                </a:cubicBezTo>
                <a:cubicBezTo>
                  <a:pt x="113954" y="213410"/>
                  <a:pt x="113555" y="218872"/>
                  <a:pt x="111934" y="223736"/>
                </a:cubicBezTo>
                <a:cubicBezTo>
                  <a:pt x="119091" y="259520"/>
                  <a:pt x="109919" y="243469"/>
                  <a:pt x="145981" y="267510"/>
                </a:cubicBezTo>
                <a:lnTo>
                  <a:pt x="160572" y="277238"/>
                </a:lnTo>
                <a:cubicBezTo>
                  <a:pt x="195301" y="265661"/>
                  <a:pt x="181223" y="273197"/>
                  <a:pt x="204347" y="257783"/>
                </a:cubicBezTo>
                <a:cubicBezTo>
                  <a:pt x="210795" y="248110"/>
                  <a:pt x="221292" y="240681"/>
                  <a:pt x="209211" y="228600"/>
                </a:cubicBezTo>
                <a:cubicBezTo>
                  <a:pt x="205586" y="224975"/>
                  <a:pt x="199483" y="225357"/>
                  <a:pt x="194619" y="223736"/>
                </a:cubicBezTo>
                <a:cubicBezTo>
                  <a:pt x="184213" y="227205"/>
                  <a:pt x="173199" y="229455"/>
                  <a:pt x="165436" y="238327"/>
                </a:cubicBezTo>
                <a:cubicBezTo>
                  <a:pt x="157737" y="247125"/>
                  <a:pt x="145981" y="267510"/>
                  <a:pt x="145981" y="267510"/>
                </a:cubicBezTo>
                <a:cubicBezTo>
                  <a:pt x="148279" y="276702"/>
                  <a:pt x="150620" y="295337"/>
                  <a:pt x="160572" y="301557"/>
                </a:cubicBezTo>
                <a:cubicBezTo>
                  <a:pt x="169267" y="306992"/>
                  <a:pt x="189755" y="311285"/>
                  <a:pt x="189755" y="311285"/>
                </a:cubicBezTo>
                <a:cubicBezTo>
                  <a:pt x="194619" y="309664"/>
                  <a:pt x="199417" y="307830"/>
                  <a:pt x="204347" y="306421"/>
                </a:cubicBezTo>
                <a:cubicBezTo>
                  <a:pt x="210774" y="304585"/>
                  <a:pt x="217658" y="304190"/>
                  <a:pt x="223802" y="301557"/>
                </a:cubicBezTo>
                <a:cubicBezTo>
                  <a:pt x="229175" y="299254"/>
                  <a:pt x="233530" y="295072"/>
                  <a:pt x="238394" y="291829"/>
                </a:cubicBezTo>
                <a:cubicBezTo>
                  <a:pt x="235800" y="284047"/>
                  <a:pt x="234502" y="267186"/>
                  <a:pt x="218938" y="272374"/>
                </a:cubicBezTo>
                <a:cubicBezTo>
                  <a:pt x="212413" y="274549"/>
                  <a:pt x="208570" y="281536"/>
                  <a:pt x="204347" y="286966"/>
                </a:cubicBezTo>
                <a:cubicBezTo>
                  <a:pt x="197169" y="296195"/>
                  <a:pt x="184891" y="316149"/>
                  <a:pt x="184891" y="316149"/>
                </a:cubicBezTo>
                <a:cubicBezTo>
                  <a:pt x="187265" y="330390"/>
                  <a:pt x="186330" y="349401"/>
                  <a:pt x="199483" y="359923"/>
                </a:cubicBezTo>
                <a:cubicBezTo>
                  <a:pt x="203486" y="363126"/>
                  <a:pt x="209210" y="363166"/>
                  <a:pt x="214074" y="364787"/>
                </a:cubicBezTo>
                <a:cubicBezTo>
                  <a:pt x="227489" y="363110"/>
                  <a:pt x="252581" y="362557"/>
                  <a:pt x="267577" y="355059"/>
                </a:cubicBezTo>
                <a:cubicBezTo>
                  <a:pt x="272805" y="352445"/>
                  <a:pt x="277304" y="348574"/>
                  <a:pt x="282168" y="345332"/>
                </a:cubicBezTo>
                <a:cubicBezTo>
                  <a:pt x="274699" y="334128"/>
                  <a:pt x="273511" y="325876"/>
                  <a:pt x="257849" y="325876"/>
                </a:cubicBezTo>
                <a:cubicBezTo>
                  <a:pt x="252722" y="325876"/>
                  <a:pt x="248121" y="329119"/>
                  <a:pt x="243257" y="330740"/>
                </a:cubicBezTo>
                <a:cubicBezTo>
                  <a:pt x="238393" y="335604"/>
                  <a:pt x="232006" y="339319"/>
                  <a:pt x="228666" y="345332"/>
                </a:cubicBezTo>
                <a:cubicBezTo>
                  <a:pt x="223686" y="354296"/>
                  <a:pt x="218938" y="374515"/>
                  <a:pt x="218938" y="374515"/>
                </a:cubicBezTo>
                <a:cubicBezTo>
                  <a:pt x="220559" y="381000"/>
                  <a:pt x="220094" y="388408"/>
                  <a:pt x="223802" y="393970"/>
                </a:cubicBezTo>
                <a:cubicBezTo>
                  <a:pt x="236744" y="413382"/>
                  <a:pt x="267406" y="400474"/>
                  <a:pt x="282168" y="398834"/>
                </a:cubicBezTo>
                <a:cubicBezTo>
                  <a:pt x="286675" y="395829"/>
                  <a:pt x="307497" y="386262"/>
                  <a:pt x="301623" y="374515"/>
                </a:cubicBezTo>
                <a:cubicBezTo>
                  <a:pt x="299330" y="369930"/>
                  <a:pt x="291896" y="371272"/>
                  <a:pt x="287032" y="369651"/>
                </a:cubicBezTo>
                <a:cubicBezTo>
                  <a:pt x="277421" y="372855"/>
                  <a:pt x="264706" y="375671"/>
                  <a:pt x="257849" y="384242"/>
                </a:cubicBezTo>
                <a:cubicBezTo>
                  <a:pt x="254646" y="388246"/>
                  <a:pt x="254606" y="393970"/>
                  <a:pt x="252985" y="398834"/>
                </a:cubicBezTo>
                <a:cubicBezTo>
                  <a:pt x="255862" y="421851"/>
                  <a:pt x="251811" y="436570"/>
                  <a:pt x="267577" y="452336"/>
                </a:cubicBezTo>
                <a:cubicBezTo>
                  <a:pt x="271710" y="456469"/>
                  <a:pt x="277304" y="458821"/>
                  <a:pt x="282168" y="462063"/>
                </a:cubicBezTo>
                <a:cubicBezTo>
                  <a:pt x="291896" y="460442"/>
                  <a:pt x="302339" y="461205"/>
                  <a:pt x="311351" y="457200"/>
                </a:cubicBezTo>
                <a:cubicBezTo>
                  <a:pt x="323498" y="451801"/>
                  <a:pt x="332642" y="439580"/>
                  <a:pt x="321079" y="428017"/>
                </a:cubicBezTo>
                <a:cubicBezTo>
                  <a:pt x="317453" y="424392"/>
                  <a:pt x="311351" y="424774"/>
                  <a:pt x="306487" y="423153"/>
                </a:cubicBezTo>
                <a:cubicBezTo>
                  <a:pt x="291190" y="428252"/>
                  <a:pt x="287713" y="426995"/>
                  <a:pt x="277304" y="442608"/>
                </a:cubicBezTo>
                <a:cubicBezTo>
                  <a:pt x="274460" y="446874"/>
                  <a:pt x="274061" y="452336"/>
                  <a:pt x="272440" y="457200"/>
                </a:cubicBezTo>
                <a:cubicBezTo>
                  <a:pt x="274814" y="471441"/>
                  <a:pt x="273879" y="490452"/>
                  <a:pt x="287032" y="500974"/>
                </a:cubicBezTo>
                <a:cubicBezTo>
                  <a:pt x="291035" y="504177"/>
                  <a:pt x="296759" y="504217"/>
                  <a:pt x="301623" y="505838"/>
                </a:cubicBezTo>
                <a:cubicBezTo>
                  <a:pt x="302895" y="505520"/>
                  <a:pt x="332497" y="498648"/>
                  <a:pt x="335670" y="496110"/>
                </a:cubicBezTo>
                <a:cubicBezTo>
                  <a:pt x="340235" y="492458"/>
                  <a:pt x="342155" y="486383"/>
                  <a:pt x="345398" y="481519"/>
                </a:cubicBezTo>
                <a:cubicBezTo>
                  <a:pt x="340534" y="478276"/>
                  <a:pt x="336652" y="471791"/>
                  <a:pt x="330806" y="471791"/>
                </a:cubicBezTo>
                <a:cubicBezTo>
                  <a:pt x="316140" y="471791"/>
                  <a:pt x="314388" y="487000"/>
                  <a:pt x="311351" y="496110"/>
                </a:cubicBezTo>
                <a:cubicBezTo>
                  <a:pt x="312972" y="504216"/>
                  <a:pt x="312794" y="512903"/>
                  <a:pt x="316215" y="520429"/>
                </a:cubicBezTo>
                <a:cubicBezTo>
                  <a:pt x="321053" y="531072"/>
                  <a:pt x="335670" y="549612"/>
                  <a:pt x="335670" y="549612"/>
                </a:cubicBezTo>
                <a:cubicBezTo>
                  <a:pt x="340534" y="547991"/>
                  <a:pt x="345780" y="547239"/>
                  <a:pt x="350262" y="544749"/>
                </a:cubicBezTo>
                <a:cubicBezTo>
                  <a:pt x="360482" y="539071"/>
                  <a:pt x="379445" y="525293"/>
                  <a:pt x="379445" y="525293"/>
                </a:cubicBezTo>
                <a:cubicBezTo>
                  <a:pt x="377824" y="520429"/>
                  <a:pt x="379341" y="512606"/>
                  <a:pt x="374581" y="510702"/>
                </a:cubicBezTo>
                <a:cubicBezTo>
                  <a:pt x="364767" y="506777"/>
                  <a:pt x="347298" y="520784"/>
                  <a:pt x="340534" y="525293"/>
                </a:cubicBezTo>
                <a:cubicBezTo>
                  <a:pt x="342155" y="538263"/>
                  <a:pt x="343060" y="551344"/>
                  <a:pt x="345398" y="564204"/>
                </a:cubicBezTo>
                <a:cubicBezTo>
                  <a:pt x="346315" y="569248"/>
                  <a:pt x="347059" y="574792"/>
                  <a:pt x="350262" y="578795"/>
                </a:cubicBezTo>
                <a:cubicBezTo>
                  <a:pt x="353914" y="583360"/>
                  <a:pt x="359989" y="585280"/>
                  <a:pt x="364853" y="588523"/>
                </a:cubicBezTo>
                <a:cubicBezTo>
                  <a:pt x="371087" y="586965"/>
                  <a:pt x="391922" y="582284"/>
                  <a:pt x="398900" y="578795"/>
                </a:cubicBezTo>
                <a:cubicBezTo>
                  <a:pt x="404128" y="576181"/>
                  <a:pt x="408627" y="572310"/>
                  <a:pt x="413491" y="569068"/>
                </a:cubicBezTo>
                <a:cubicBezTo>
                  <a:pt x="411870" y="562583"/>
                  <a:pt x="412804" y="554832"/>
                  <a:pt x="408628" y="549612"/>
                </a:cubicBezTo>
                <a:cubicBezTo>
                  <a:pt x="400437" y="539374"/>
                  <a:pt x="387636" y="546882"/>
                  <a:pt x="379445" y="549612"/>
                </a:cubicBezTo>
                <a:cubicBezTo>
                  <a:pt x="376202" y="554476"/>
                  <a:pt x="372331" y="558975"/>
                  <a:pt x="369717" y="564204"/>
                </a:cubicBezTo>
                <a:cubicBezTo>
                  <a:pt x="363535" y="576567"/>
                  <a:pt x="359381" y="597844"/>
                  <a:pt x="374581" y="607978"/>
                </a:cubicBezTo>
                <a:lnTo>
                  <a:pt x="389172" y="617706"/>
                </a:lnTo>
                <a:cubicBezTo>
                  <a:pt x="423901" y="606129"/>
                  <a:pt x="409823" y="613665"/>
                  <a:pt x="432947" y="598251"/>
                </a:cubicBezTo>
                <a:cubicBezTo>
                  <a:pt x="434568" y="593387"/>
                  <a:pt x="440104" y="588245"/>
                  <a:pt x="437811" y="583659"/>
                </a:cubicBezTo>
                <a:cubicBezTo>
                  <a:pt x="432252" y="572541"/>
                  <a:pt x="414187" y="581806"/>
                  <a:pt x="408628" y="583659"/>
                </a:cubicBezTo>
                <a:cubicBezTo>
                  <a:pt x="396686" y="601572"/>
                  <a:pt x="379920" y="611124"/>
                  <a:pt x="394036" y="632298"/>
                </a:cubicBezTo>
                <a:cubicBezTo>
                  <a:pt x="397279" y="637162"/>
                  <a:pt x="403399" y="639411"/>
                  <a:pt x="408628" y="642025"/>
                </a:cubicBezTo>
                <a:cubicBezTo>
                  <a:pt x="413214" y="644318"/>
                  <a:pt x="418355" y="645268"/>
                  <a:pt x="423219" y="646889"/>
                </a:cubicBezTo>
                <a:cubicBezTo>
                  <a:pt x="445501" y="639462"/>
                  <a:pt x="432684" y="642025"/>
                  <a:pt x="462130" y="6420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8" name="Freeform 7"/>
          <p:cNvSpPr/>
          <p:nvPr/>
        </p:nvSpPr>
        <p:spPr>
          <a:xfrm flipH="1">
            <a:off x="3429000" y="3429000"/>
            <a:ext cx="533400" cy="76200"/>
          </a:xfrm>
          <a:custGeom>
            <a:avLst/>
            <a:gdLst>
              <a:gd name="connsiteX0" fmla="*/ 14657 w 462130"/>
              <a:gd name="connsiteY0" fmla="*/ 0 h 646889"/>
              <a:gd name="connsiteX1" fmla="*/ 24385 w 462130"/>
              <a:gd name="connsiteY1" fmla="*/ 24319 h 646889"/>
              <a:gd name="connsiteX2" fmla="*/ 34113 w 462130"/>
              <a:gd name="connsiteY2" fmla="*/ 38910 h 646889"/>
              <a:gd name="connsiteX3" fmla="*/ 19521 w 462130"/>
              <a:gd name="connsiteY3" fmla="*/ 48638 h 646889"/>
              <a:gd name="connsiteX4" fmla="*/ 4930 w 462130"/>
              <a:gd name="connsiteY4" fmla="*/ 77821 h 646889"/>
              <a:gd name="connsiteX5" fmla="*/ 66 w 462130"/>
              <a:gd name="connsiteY5" fmla="*/ 92412 h 646889"/>
              <a:gd name="connsiteX6" fmla="*/ 4930 w 462130"/>
              <a:gd name="connsiteY6" fmla="*/ 107004 h 646889"/>
              <a:gd name="connsiteX7" fmla="*/ 34113 w 462130"/>
              <a:gd name="connsiteY7" fmla="*/ 102140 h 646889"/>
              <a:gd name="connsiteX8" fmla="*/ 63296 w 462130"/>
              <a:gd name="connsiteY8" fmla="*/ 87549 h 646889"/>
              <a:gd name="connsiteX9" fmla="*/ 77887 w 462130"/>
              <a:gd name="connsiteY9" fmla="*/ 72957 h 646889"/>
              <a:gd name="connsiteX10" fmla="*/ 92479 w 462130"/>
              <a:gd name="connsiteY10" fmla="*/ 63229 h 646889"/>
              <a:gd name="connsiteX11" fmla="*/ 92479 w 462130"/>
              <a:gd name="connsiteY11" fmla="*/ 34046 h 646889"/>
              <a:gd name="connsiteX12" fmla="*/ 77887 w 462130"/>
              <a:gd name="connsiteY12" fmla="*/ 29183 h 646889"/>
              <a:gd name="connsiteX13" fmla="*/ 43840 w 462130"/>
              <a:gd name="connsiteY13" fmla="*/ 68093 h 646889"/>
              <a:gd name="connsiteX14" fmla="*/ 29249 w 462130"/>
              <a:gd name="connsiteY14" fmla="*/ 116732 h 646889"/>
              <a:gd name="connsiteX15" fmla="*/ 38977 w 462130"/>
              <a:gd name="connsiteY15" fmla="*/ 131323 h 646889"/>
              <a:gd name="connsiteX16" fmla="*/ 53568 w 462130"/>
              <a:gd name="connsiteY16" fmla="*/ 136187 h 646889"/>
              <a:gd name="connsiteX17" fmla="*/ 97343 w 462130"/>
              <a:gd name="connsiteY17" fmla="*/ 126459 h 646889"/>
              <a:gd name="connsiteX18" fmla="*/ 111934 w 462130"/>
              <a:gd name="connsiteY18" fmla="*/ 116732 h 646889"/>
              <a:gd name="connsiteX19" fmla="*/ 107070 w 462130"/>
              <a:gd name="connsiteY19" fmla="*/ 87549 h 646889"/>
              <a:gd name="connsiteX20" fmla="*/ 92479 w 462130"/>
              <a:gd name="connsiteY20" fmla="*/ 92412 h 646889"/>
              <a:gd name="connsiteX21" fmla="*/ 63296 w 462130"/>
              <a:gd name="connsiteY21" fmla="*/ 116732 h 646889"/>
              <a:gd name="connsiteX22" fmla="*/ 58432 w 462130"/>
              <a:gd name="connsiteY22" fmla="*/ 131323 h 646889"/>
              <a:gd name="connsiteX23" fmla="*/ 63296 w 462130"/>
              <a:gd name="connsiteY23" fmla="*/ 155642 h 646889"/>
              <a:gd name="connsiteX24" fmla="*/ 92479 w 462130"/>
              <a:gd name="connsiteY24" fmla="*/ 170234 h 646889"/>
              <a:gd name="connsiteX25" fmla="*/ 126526 w 462130"/>
              <a:gd name="connsiteY25" fmla="*/ 160506 h 646889"/>
              <a:gd name="connsiteX26" fmla="*/ 141117 w 462130"/>
              <a:gd name="connsiteY26" fmla="*/ 150778 h 646889"/>
              <a:gd name="connsiteX27" fmla="*/ 150845 w 462130"/>
              <a:gd name="connsiteY27" fmla="*/ 136187 h 646889"/>
              <a:gd name="connsiteX28" fmla="*/ 121662 w 462130"/>
              <a:gd name="connsiteY28" fmla="*/ 131323 h 646889"/>
              <a:gd name="connsiteX29" fmla="*/ 92479 w 462130"/>
              <a:gd name="connsiteY29" fmla="*/ 155642 h 646889"/>
              <a:gd name="connsiteX30" fmla="*/ 82751 w 462130"/>
              <a:gd name="connsiteY30" fmla="*/ 170234 h 646889"/>
              <a:gd name="connsiteX31" fmla="*/ 97343 w 462130"/>
              <a:gd name="connsiteY31" fmla="*/ 199417 h 646889"/>
              <a:gd name="connsiteX32" fmla="*/ 126526 w 462130"/>
              <a:gd name="connsiteY32" fmla="*/ 209144 h 646889"/>
              <a:gd name="connsiteX33" fmla="*/ 175164 w 462130"/>
              <a:gd name="connsiteY33" fmla="*/ 199417 h 646889"/>
              <a:gd name="connsiteX34" fmla="*/ 189755 w 462130"/>
              <a:gd name="connsiteY34" fmla="*/ 189689 h 646889"/>
              <a:gd name="connsiteX35" fmla="*/ 170300 w 462130"/>
              <a:gd name="connsiteY35" fmla="*/ 170234 h 646889"/>
              <a:gd name="connsiteX36" fmla="*/ 141117 w 462130"/>
              <a:gd name="connsiteY36" fmla="*/ 179961 h 646889"/>
              <a:gd name="connsiteX37" fmla="*/ 131389 w 462130"/>
              <a:gd name="connsiteY37" fmla="*/ 194553 h 646889"/>
              <a:gd name="connsiteX38" fmla="*/ 116798 w 462130"/>
              <a:gd name="connsiteY38" fmla="*/ 209144 h 646889"/>
              <a:gd name="connsiteX39" fmla="*/ 111934 w 462130"/>
              <a:gd name="connsiteY39" fmla="*/ 223736 h 646889"/>
              <a:gd name="connsiteX40" fmla="*/ 145981 w 462130"/>
              <a:gd name="connsiteY40" fmla="*/ 267510 h 646889"/>
              <a:gd name="connsiteX41" fmla="*/ 160572 w 462130"/>
              <a:gd name="connsiteY41" fmla="*/ 277238 h 646889"/>
              <a:gd name="connsiteX42" fmla="*/ 204347 w 462130"/>
              <a:gd name="connsiteY42" fmla="*/ 257783 h 646889"/>
              <a:gd name="connsiteX43" fmla="*/ 209211 w 462130"/>
              <a:gd name="connsiteY43" fmla="*/ 228600 h 646889"/>
              <a:gd name="connsiteX44" fmla="*/ 194619 w 462130"/>
              <a:gd name="connsiteY44" fmla="*/ 223736 h 646889"/>
              <a:gd name="connsiteX45" fmla="*/ 165436 w 462130"/>
              <a:gd name="connsiteY45" fmla="*/ 238327 h 646889"/>
              <a:gd name="connsiteX46" fmla="*/ 145981 w 462130"/>
              <a:gd name="connsiteY46" fmla="*/ 267510 h 646889"/>
              <a:gd name="connsiteX47" fmla="*/ 160572 w 462130"/>
              <a:gd name="connsiteY47" fmla="*/ 301557 h 646889"/>
              <a:gd name="connsiteX48" fmla="*/ 189755 w 462130"/>
              <a:gd name="connsiteY48" fmla="*/ 311285 h 646889"/>
              <a:gd name="connsiteX49" fmla="*/ 204347 w 462130"/>
              <a:gd name="connsiteY49" fmla="*/ 306421 h 646889"/>
              <a:gd name="connsiteX50" fmla="*/ 223802 w 462130"/>
              <a:gd name="connsiteY50" fmla="*/ 301557 h 646889"/>
              <a:gd name="connsiteX51" fmla="*/ 238394 w 462130"/>
              <a:gd name="connsiteY51" fmla="*/ 291829 h 646889"/>
              <a:gd name="connsiteX52" fmla="*/ 218938 w 462130"/>
              <a:gd name="connsiteY52" fmla="*/ 272374 h 646889"/>
              <a:gd name="connsiteX53" fmla="*/ 204347 w 462130"/>
              <a:gd name="connsiteY53" fmla="*/ 286966 h 646889"/>
              <a:gd name="connsiteX54" fmla="*/ 184891 w 462130"/>
              <a:gd name="connsiteY54" fmla="*/ 316149 h 646889"/>
              <a:gd name="connsiteX55" fmla="*/ 199483 w 462130"/>
              <a:gd name="connsiteY55" fmla="*/ 359923 h 646889"/>
              <a:gd name="connsiteX56" fmla="*/ 214074 w 462130"/>
              <a:gd name="connsiteY56" fmla="*/ 364787 h 646889"/>
              <a:gd name="connsiteX57" fmla="*/ 267577 w 462130"/>
              <a:gd name="connsiteY57" fmla="*/ 355059 h 646889"/>
              <a:gd name="connsiteX58" fmla="*/ 282168 w 462130"/>
              <a:gd name="connsiteY58" fmla="*/ 345332 h 646889"/>
              <a:gd name="connsiteX59" fmla="*/ 257849 w 462130"/>
              <a:gd name="connsiteY59" fmla="*/ 325876 h 646889"/>
              <a:gd name="connsiteX60" fmla="*/ 243257 w 462130"/>
              <a:gd name="connsiteY60" fmla="*/ 330740 h 646889"/>
              <a:gd name="connsiteX61" fmla="*/ 228666 w 462130"/>
              <a:gd name="connsiteY61" fmla="*/ 345332 h 646889"/>
              <a:gd name="connsiteX62" fmla="*/ 218938 w 462130"/>
              <a:gd name="connsiteY62" fmla="*/ 374515 h 646889"/>
              <a:gd name="connsiteX63" fmla="*/ 223802 w 462130"/>
              <a:gd name="connsiteY63" fmla="*/ 393970 h 646889"/>
              <a:gd name="connsiteX64" fmla="*/ 282168 w 462130"/>
              <a:gd name="connsiteY64" fmla="*/ 398834 h 646889"/>
              <a:gd name="connsiteX65" fmla="*/ 301623 w 462130"/>
              <a:gd name="connsiteY65" fmla="*/ 374515 h 646889"/>
              <a:gd name="connsiteX66" fmla="*/ 287032 w 462130"/>
              <a:gd name="connsiteY66" fmla="*/ 369651 h 646889"/>
              <a:gd name="connsiteX67" fmla="*/ 257849 w 462130"/>
              <a:gd name="connsiteY67" fmla="*/ 384242 h 646889"/>
              <a:gd name="connsiteX68" fmla="*/ 252985 w 462130"/>
              <a:gd name="connsiteY68" fmla="*/ 398834 h 646889"/>
              <a:gd name="connsiteX69" fmla="*/ 267577 w 462130"/>
              <a:gd name="connsiteY69" fmla="*/ 452336 h 646889"/>
              <a:gd name="connsiteX70" fmla="*/ 282168 w 462130"/>
              <a:gd name="connsiteY70" fmla="*/ 462063 h 646889"/>
              <a:gd name="connsiteX71" fmla="*/ 311351 w 462130"/>
              <a:gd name="connsiteY71" fmla="*/ 457200 h 646889"/>
              <a:gd name="connsiteX72" fmla="*/ 321079 w 462130"/>
              <a:gd name="connsiteY72" fmla="*/ 428017 h 646889"/>
              <a:gd name="connsiteX73" fmla="*/ 306487 w 462130"/>
              <a:gd name="connsiteY73" fmla="*/ 423153 h 646889"/>
              <a:gd name="connsiteX74" fmla="*/ 277304 w 462130"/>
              <a:gd name="connsiteY74" fmla="*/ 442608 h 646889"/>
              <a:gd name="connsiteX75" fmla="*/ 272440 w 462130"/>
              <a:gd name="connsiteY75" fmla="*/ 457200 h 646889"/>
              <a:gd name="connsiteX76" fmla="*/ 287032 w 462130"/>
              <a:gd name="connsiteY76" fmla="*/ 500974 h 646889"/>
              <a:gd name="connsiteX77" fmla="*/ 301623 w 462130"/>
              <a:gd name="connsiteY77" fmla="*/ 505838 h 646889"/>
              <a:gd name="connsiteX78" fmla="*/ 335670 w 462130"/>
              <a:gd name="connsiteY78" fmla="*/ 496110 h 646889"/>
              <a:gd name="connsiteX79" fmla="*/ 345398 w 462130"/>
              <a:gd name="connsiteY79" fmla="*/ 481519 h 646889"/>
              <a:gd name="connsiteX80" fmla="*/ 330806 w 462130"/>
              <a:gd name="connsiteY80" fmla="*/ 471791 h 646889"/>
              <a:gd name="connsiteX81" fmla="*/ 311351 w 462130"/>
              <a:gd name="connsiteY81" fmla="*/ 496110 h 646889"/>
              <a:gd name="connsiteX82" fmla="*/ 316215 w 462130"/>
              <a:gd name="connsiteY82" fmla="*/ 520429 h 646889"/>
              <a:gd name="connsiteX83" fmla="*/ 335670 w 462130"/>
              <a:gd name="connsiteY83" fmla="*/ 549612 h 646889"/>
              <a:gd name="connsiteX84" fmla="*/ 350262 w 462130"/>
              <a:gd name="connsiteY84" fmla="*/ 544749 h 646889"/>
              <a:gd name="connsiteX85" fmla="*/ 379445 w 462130"/>
              <a:gd name="connsiteY85" fmla="*/ 525293 h 646889"/>
              <a:gd name="connsiteX86" fmla="*/ 374581 w 462130"/>
              <a:gd name="connsiteY86" fmla="*/ 510702 h 646889"/>
              <a:gd name="connsiteX87" fmla="*/ 340534 w 462130"/>
              <a:gd name="connsiteY87" fmla="*/ 525293 h 646889"/>
              <a:gd name="connsiteX88" fmla="*/ 345398 w 462130"/>
              <a:gd name="connsiteY88" fmla="*/ 564204 h 646889"/>
              <a:gd name="connsiteX89" fmla="*/ 350262 w 462130"/>
              <a:gd name="connsiteY89" fmla="*/ 578795 h 646889"/>
              <a:gd name="connsiteX90" fmla="*/ 364853 w 462130"/>
              <a:gd name="connsiteY90" fmla="*/ 588523 h 646889"/>
              <a:gd name="connsiteX91" fmla="*/ 398900 w 462130"/>
              <a:gd name="connsiteY91" fmla="*/ 578795 h 646889"/>
              <a:gd name="connsiteX92" fmla="*/ 413491 w 462130"/>
              <a:gd name="connsiteY92" fmla="*/ 569068 h 646889"/>
              <a:gd name="connsiteX93" fmla="*/ 408628 w 462130"/>
              <a:gd name="connsiteY93" fmla="*/ 549612 h 646889"/>
              <a:gd name="connsiteX94" fmla="*/ 379445 w 462130"/>
              <a:gd name="connsiteY94" fmla="*/ 549612 h 646889"/>
              <a:gd name="connsiteX95" fmla="*/ 369717 w 462130"/>
              <a:gd name="connsiteY95" fmla="*/ 564204 h 646889"/>
              <a:gd name="connsiteX96" fmla="*/ 374581 w 462130"/>
              <a:gd name="connsiteY96" fmla="*/ 607978 h 646889"/>
              <a:gd name="connsiteX97" fmla="*/ 389172 w 462130"/>
              <a:gd name="connsiteY97" fmla="*/ 617706 h 646889"/>
              <a:gd name="connsiteX98" fmla="*/ 432947 w 462130"/>
              <a:gd name="connsiteY98" fmla="*/ 598251 h 646889"/>
              <a:gd name="connsiteX99" fmla="*/ 437811 w 462130"/>
              <a:gd name="connsiteY99" fmla="*/ 583659 h 646889"/>
              <a:gd name="connsiteX100" fmla="*/ 408628 w 462130"/>
              <a:gd name="connsiteY100" fmla="*/ 583659 h 646889"/>
              <a:gd name="connsiteX101" fmla="*/ 394036 w 462130"/>
              <a:gd name="connsiteY101" fmla="*/ 632298 h 646889"/>
              <a:gd name="connsiteX102" fmla="*/ 408628 w 462130"/>
              <a:gd name="connsiteY102" fmla="*/ 642025 h 646889"/>
              <a:gd name="connsiteX103" fmla="*/ 423219 w 462130"/>
              <a:gd name="connsiteY103" fmla="*/ 646889 h 646889"/>
              <a:gd name="connsiteX104" fmla="*/ 462130 w 462130"/>
              <a:gd name="connsiteY104" fmla="*/ 642025 h 6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62130" h="646889">
                <a:moveTo>
                  <a:pt x="14657" y="0"/>
                </a:moveTo>
                <a:cubicBezTo>
                  <a:pt x="17900" y="8106"/>
                  <a:pt x="20480" y="16510"/>
                  <a:pt x="24385" y="24319"/>
                </a:cubicBezTo>
                <a:cubicBezTo>
                  <a:pt x="26999" y="29547"/>
                  <a:pt x="35259" y="33178"/>
                  <a:pt x="34113" y="38910"/>
                </a:cubicBezTo>
                <a:cubicBezTo>
                  <a:pt x="32966" y="44642"/>
                  <a:pt x="24385" y="45395"/>
                  <a:pt x="19521" y="48638"/>
                </a:cubicBezTo>
                <a:cubicBezTo>
                  <a:pt x="7295" y="85312"/>
                  <a:pt x="23787" y="40107"/>
                  <a:pt x="4930" y="77821"/>
                </a:cubicBezTo>
                <a:cubicBezTo>
                  <a:pt x="2637" y="82407"/>
                  <a:pt x="1687" y="87548"/>
                  <a:pt x="66" y="92412"/>
                </a:cubicBezTo>
                <a:cubicBezTo>
                  <a:pt x="1687" y="97276"/>
                  <a:pt x="0" y="105595"/>
                  <a:pt x="4930" y="107004"/>
                </a:cubicBezTo>
                <a:cubicBezTo>
                  <a:pt x="14412" y="109713"/>
                  <a:pt x="24486" y="104279"/>
                  <a:pt x="34113" y="102140"/>
                </a:cubicBezTo>
                <a:cubicBezTo>
                  <a:pt x="46075" y="99482"/>
                  <a:pt x="53758" y="95497"/>
                  <a:pt x="63296" y="87549"/>
                </a:cubicBezTo>
                <a:cubicBezTo>
                  <a:pt x="68580" y="83146"/>
                  <a:pt x="72603" y="77361"/>
                  <a:pt x="77887" y="72957"/>
                </a:cubicBezTo>
                <a:cubicBezTo>
                  <a:pt x="82378" y="69215"/>
                  <a:pt x="87615" y="66472"/>
                  <a:pt x="92479" y="63229"/>
                </a:cubicBezTo>
                <a:cubicBezTo>
                  <a:pt x="95722" y="53501"/>
                  <a:pt x="102207" y="43774"/>
                  <a:pt x="92479" y="34046"/>
                </a:cubicBezTo>
                <a:cubicBezTo>
                  <a:pt x="88854" y="30421"/>
                  <a:pt x="82751" y="30804"/>
                  <a:pt x="77887" y="29183"/>
                </a:cubicBezTo>
                <a:cubicBezTo>
                  <a:pt x="55189" y="63230"/>
                  <a:pt x="68160" y="51881"/>
                  <a:pt x="43840" y="68093"/>
                </a:cubicBezTo>
                <a:cubicBezTo>
                  <a:pt x="26532" y="94056"/>
                  <a:pt x="18202" y="90956"/>
                  <a:pt x="29249" y="116732"/>
                </a:cubicBezTo>
                <a:cubicBezTo>
                  <a:pt x="31552" y="122105"/>
                  <a:pt x="34412" y="127671"/>
                  <a:pt x="38977" y="131323"/>
                </a:cubicBezTo>
                <a:cubicBezTo>
                  <a:pt x="42980" y="134526"/>
                  <a:pt x="48704" y="134566"/>
                  <a:pt x="53568" y="136187"/>
                </a:cubicBezTo>
                <a:cubicBezTo>
                  <a:pt x="64778" y="134319"/>
                  <a:pt x="85369" y="132446"/>
                  <a:pt x="97343" y="126459"/>
                </a:cubicBezTo>
                <a:cubicBezTo>
                  <a:pt x="102571" y="123845"/>
                  <a:pt x="107070" y="119974"/>
                  <a:pt x="111934" y="116732"/>
                </a:cubicBezTo>
                <a:cubicBezTo>
                  <a:pt x="115079" y="107296"/>
                  <a:pt x="123709" y="94205"/>
                  <a:pt x="107070" y="87549"/>
                </a:cubicBezTo>
                <a:cubicBezTo>
                  <a:pt x="102310" y="85645"/>
                  <a:pt x="97343" y="90791"/>
                  <a:pt x="92479" y="92412"/>
                </a:cubicBezTo>
                <a:cubicBezTo>
                  <a:pt x="81711" y="99591"/>
                  <a:pt x="70787" y="105495"/>
                  <a:pt x="63296" y="116732"/>
                </a:cubicBezTo>
                <a:cubicBezTo>
                  <a:pt x="60452" y="120998"/>
                  <a:pt x="60053" y="126459"/>
                  <a:pt x="58432" y="131323"/>
                </a:cubicBezTo>
                <a:cubicBezTo>
                  <a:pt x="60053" y="139429"/>
                  <a:pt x="59195" y="148464"/>
                  <a:pt x="63296" y="155642"/>
                </a:cubicBezTo>
                <a:cubicBezTo>
                  <a:pt x="67733" y="163408"/>
                  <a:pt x="84989" y="167737"/>
                  <a:pt x="92479" y="170234"/>
                </a:cubicBezTo>
                <a:cubicBezTo>
                  <a:pt x="98711" y="168676"/>
                  <a:pt x="119549" y="163994"/>
                  <a:pt x="126526" y="160506"/>
                </a:cubicBezTo>
                <a:cubicBezTo>
                  <a:pt x="131754" y="157892"/>
                  <a:pt x="136253" y="154021"/>
                  <a:pt x="141117" y="150778"/>
                </a:cubicBezTo>
                <a:cubicBezTo>
                  <a:pt x="144360" y="145914"/>
                  <a:pt x="151991" y="141919"/>
                  <a:pt x="150845" y="136187"/>
                </a:cubicBezTo>
                <a:cubicBezTo>
                  <a:pt x="147540" y="119665"/>
                  <a:pt x="128159" y="128075"/>
                  <a:pt x="121662" y="131323"/>
                </a:cubicBezTo>
                <a:cubicBezTo>
                  <a:pt x="110731" y="136789"/>
                  <a:pt x="100163" y="146421"/>
                  <a:pt x="92479" y="155642"/>
                </a:cubicBezTo>
                <a:cubicBezTo>
                  <a:pt x="88737" y="160133"/>
                  <a:pt x="85994" y="165370"/>
                  <a:pt x="82751" y="170234"/>
                </a:cubicBezTo>
                <a:cubicBezTo>
                  <a:pt x="85401" y="178184"/>
                  <a:pt x="89403" y="194455"/>
                  <a:pt x="97343" y="199417"/>
                </a:cubicBezTo>
                <a:cubicBezTo>
                  <a:pt x="106038" y="204851"/>
                  <a:pt x="126526" y="209144"/>
                  <a:pt x="126526" y="209144"/>
                </a:cubicBezTo>
                <a:cubicBezTo>
                  <a:pt x="133101" y="208048"/>
                  <a:pt x="165935" y="203372"/>
                  <a:pt x="175164" y="199417"/>
                </a:cubicBezTo>
                <a:cubicBezTo>
                  <a:pt x="180537" y="197114"/>
                  <a:pt x="184891" y="192932"/>
                  <a:pt x="189755" y="189689"/>
                </a:cubicBezTo>
                <a:cubicBezTo>
                  <a:pt x="186049" y="178572"/>
                  <a:pt x="186975" y="168381"/>
                  <a:pt x="170300" y="170234"/>
                </a:cubicBezTo>
                <a:cubicBezTo>
                  <a:pt x="160109" y="171366"/>
                  <a:pt x="141117" y="179961"/>
                  <a:pt x="141117" y="179961"/>
                </a:cubicBezTo>
                <a:cubicBezTo>
                  <a:pt x="137874" y="184825"/>
                  <a:pt x="135131" y="190062"/>
                  <a:pt x="131389" y="194553"/>
                </a:cubicBezTo>
                <a:cubicBezTo>
                  <a:pt x="126986" y="199837"/>
                  <a:pt x="120613" y="203421"/>
                  <a:pt x="116798" y="209144"/>
                </a:cubicBezTo>
                <a:cubicBezTo>
                  <a:pt x="113954" y="213410"/>
                  <a:pt x="113555" y="218872"/>
                  <a:pt x="111934" y="223736"/>
                </a:cubicBezTo>
                <a:cubicBezTo>
                  <a:pt x="119091" y="259520"/>
                  <a:pt x="109919" y="243469"/>
                  <a:pt x="145981" y="267510"/>
                </a:cubicBezTo>
                <a:lnTo>
                  <a:pt x="160572" y="277238"/>
                </a:lnTo>
                <a:cubicBezTo>
                  <a:pt x="195301" y="265661"/>
                  <a:pt x="181223" y="273197"/>
                  <a:pt x="204347" y="257783"/>
                </a:cubicBezTo>
                <a:cubicBezTo>
                  <a:pt x="210795" y="248110"/>
                  <a:pt x="221292" y="240681"/>
                  <a:pt x="209211" y="228600"/>
                </a:cubicBezTo>
                <a:cubicBezTo>
                  <a:pt x="205586" y="224975"/>
                  <a:pt x="199483" y="225357"/>
                  <a:pt x="194619" y="223736"/>
                </a:cubicBezTo>
                <a:cubicBezTo>
                  <a:pt x="184213" y="227205"/>
                  <a:pt x="173199" y="229455"/>
                  <a:pt x="165436" y="238327"/>
                </a:cubicBezTo>
                <a:cubicBezTo>
                  <a:pt x="157737" y="247125"/>
                  <a:pt x="145981" y="267510"/>
                  <a:pt x="145981" y="267510"/>
                </a:cubicBezTo>
                <a:cubicBezTo>
                  <a:pt x="148279" y="276702"/>
                  <a:pt x="150620" y="295337"/>
                  <a:pt x="160572" y="301557"/>
                </a:cubicBezTo>
                <a:cubicBezTo>
                  <a:pt x="169267" y="306992"/>
                  <a:pt x="189755" y="311285"/>
                  <a:pt x="189755" y="311285"/>
                </a:cubicBezTo>
                <a:cubicBezTo>
                  <a:pt x="194619" y="309664"/>
                  <a:pt x="199417" y="307830"/>
                  <a:pt x="204347" y="306421"/>
                </a:cubicBezTo>
                <a:cubicBezTo>
                  <a:pt x="210774" y="304585"/>
                  <a:pt x="217658" y="304190"/>
                  <a:pt x="223802" y="301557"/>
                </a:cubicBezTo>
                <a:cubicBezTo>
                  <a:pt x="229175" y="299254"/>
                  <a:pt x="233530" y="295072"/>
                  <a:pt x="238394" y="291829"/>
                </a:cubicBezTo>
                <a:cubicBezTo>
                  <a:pt x="235800" y="284047"/>
                  <a:pt x="234502" y="267186"/>
                  <a:pt x="218938" y="272374"/>
                </a:cubicBezTo>
                <a:cubicBezTo>
                  <a:pt x="212413" y="274549"/>
                  <a:pt x="208570" y="281536"/>
                  <a:pt x="204347" y="286966"/>
                </a:cubicBezTo>
                <a:cubicBezTo>
                  <a:pt x="197169" y="296195"/>
                  <a:pt x="184891" y="316149"/>
                  <a:pt x="184891" y="316149"/>
                </a:cubicBezTo>
                <a:cubicBezTo>
                  <a:pt x="187265" y="330390"/>
                  <a:pt x="186330" y="349401"/>
                  <a:pt x="199483" y="359923"/>
                </a:cubicBezTo>
                <a:cubicBezTo>
                  <a:pt x="203486" y="363126"/>
                  <a:pt x="209210" y="363166"/>
                  <a:pt x="214074" y="364787"/>
                </a:cubicBezTo>
                <a:cubicBezTo>
                  <a:pt x="227489" y="363110"/>
                  <a:pt x="252581" y="362557"/>
                  <a:pt x="267577" y="355059"/>
                </a:cubicBezTo>
                <a:cubicBezTo>
                  <a:pt x="272805" y="352445"/>
                  <a:pt x="277304" y="348574"/>
                  <a:pt x="282168" y="345332"/>
                </a:cubicBezTo>
                <a:cubicBezTo>
                  <a:pt x="274699" y="334128"/>
                  <a:pt x="273511" y="325876"/>
                  <a:pt x="257849" y="325876"/>
                </a:cubicBezTo>
                <a:cubicBezTo>
                  <a:pt x="252722" y="325876"/>
                  <a:pt x="248121" y="329119"/>
                  <a:pt x="243257" y="330740"/>
                </a:cubicBezTo>
                <a:cubicBezTo>
                  <a:pt x="238393" y="335604"/>
                  <a:pt x="232006" y="339319"/>
                  <a:pt x="228666" y="345332"/>
                </a:cubicBezTo>
                <a:cubicBezTo>
                  <a:pt x="223686" y="354296"/>
                  <a:pt x="218938" y="374515"/>
                  <a:pt x="218938" y="374515"/>
                </a:cubicBezTo>
                <a:cubicBezTo>
                  <a:pt x="220559" y="381000"/>
                  <a:pt x="220094" y="388408"/>
                  <a:pt x="223802" y="393970"/>
                </a:cubicBezTo>
                <a:cubicBezTo>
                  <a:pt x="236744" y="413382"/>
                  <a:pt x="267406" y="400474"/>
                  <a:pt x="282168" y="398834"/>
                </a:cubicBezTo>
                <a:cubicBezTo>
                  <a:pt x="286675" y="395829"/>
                  <a:pt x="307497" y="386262"/>
                  <a:pt x="301623" y="374515"/>
                </a:cubicBezTo>
                <a:cubicBezTo>
                  <a:pt x="299330" y="369930"/>
                  <a:pt x="291896" y="371272"/>
                  <a:pt x="287032" y="369651"/>
                </a:cubicBezTo>
                <a:cubicBezTo>
                  <a:pt x="277421" y="372855"/>
                  <a:pt x="264706" y="375671"/>
                  <a:pt x="257849" y="384242"/>
                </a:cubicBezTo>
                <a:cubicBezTo>
                  <a:pt x="254646" y="388246"/>
                  <a:pt x="254606" y="393970"/>
                  <a:pt x="252985" y="398834"/>
                </a:cubicBezTo>
                <a:cubicBezTo>
                  <a:pt x="255862" y="421851"/>
                  <a:pt x="251811" y="436570"/>
                  <a:pt x="267577" y="452336"/>
                </a:cubicBezTo>
                <a:cubicBezTo>
                  <a:pt x="271710" y="456469"/>
                  <a:pt x="277304" y="458821"/>
                  <a:pt x="282168" y="462063"/>
                </a:cubicBezTo>
                <a:cubicBezTo>
                  <a:pt x="291896" y="460442"/>
                  <a:pt x="302339" y="461205"/>
                  <a:pt x="311351" y="457200"/>
                </a:cubicBezTo>
                <a:cubicBezTo>
                  <a:pt x="323498" y="451801"/>
                  <a:pt x="332642" y="439580"/>
                  <a:pt x="321079" y="428017"/>
                </a:cubicBezTo>
                <a:cubicBezTo>
                  <a:pt x="317453" y="424392"/>
                  <a:pt x="311351" y="424774"/>
                  <a:pt x="306487" y="423153"/>
                </a:cubicBezTo>
                <a:cubicBezTo>
                  <a:pt x="291190" y="428252"/>
                  <a:pt x="287713" y="426995"/>
                  <a:pt x="277304" y="442608"/>
                </a:cubicBezTo>
                <a:cubicBezTo>
                  <a:pt x="274460" y="446874"/>
                  <a:pt x="274061" y="452336"/>
                  <a:pt x="272440" y="457200"/>
                </a:cubicBezTo>
                <a:cubicBezTo>
                  <a:pt x="274814" y="471441"/>
                  <a:pt x="273879" y="490452"/>
                  <a:pt x="287032" y="500974"/>
                </a:cubicBezTo>
                <a:cubicBezTo>
                  <a:pt x="291035" y="504177"/>
                  <a:pt x="296759" y="504217"/>
                  <a:pt x="301623" y="505838"/>
                </a:cubicBezTo>
                <a:cubicBezTo>
                  <a:pt x="302895" y="505520"/>
                  <a:pt x="332497" y="498648"/>
                  <a:pt x="335670" y="496110"/>
                </a:cubicBezTo>
                <a:cubicBezTo>
                  <a:pt x="340235" y="492458"/>
                  <a:pt x="342155" y="486383"/>
                  <a:pt x="345398" y="481519"/>
                </a:cubicBezTo>
                <a:cubicBezTo>
                  <a:pt x="340534" y="478276"/>
                  <a:pt x="336652" y="471791"/>
                  <a:pt x="330806" y="471791"/>
                </a:cubicBezTo>
                <a:cubicBezTo>
                  <a:pt x="316140" y="471791"/>
                  <a:pt x="314388" y="487000"/>
                  <a:pt x="311351" y="496110"/>
                </a:cubicBezTo>
                <a:cubicBezTo>
                  <a:pt x="312972" y="504216"/>
                  <a:pt x="312794" y="512903"/>
                  <a:pt x="316215" y="520429"/>
                </a:cubicBezTo>
                <a:cubicBezTo>
                  <a:pt x="321053" y="531072"/>
                  <a:pt x="335670" y="549612"/>
                  <a:pt x="335670" y="549612"/>
                </a:cubicBezTo>
                <a:cubicBezTo>
                  <a:pt x="340534" y="547991"/>
                  <a:pt x="345780" y="547239"/>
                  <a:pt x="350262" y="544749"/>
                </a:cubicBezTo>
                <a:cubicBezTo>
                  <a:pt x="360482" y="539071"/>
                  <a:pt x="379445" y="525293"/>
                  <a:pt x="379445" y="525293"/>
                </a:cubicBezTo>
                <a:cubicBezTo>
                  <a:pt x="377824" y="520429"/>
                  <a:pt x="379341" y="512606"/>
                  <a:pt x="374581" y="510702"/>
                </a:cubicBezTo>
                <a:cubicBezTo>
                  <a:pt x="364767" y="506777"/>
                  <a:pt x="347298" y="520784"/>
                  <a:pt x="340534" y="525293"/>
                </a:cubicBezTo>
                <a:cubicBezTo>
                  <a:pt x="342155" y="538263"/>
                  <a:pt x="343060" y="551344"/>
                  <a:pt x="345398" y="564204"/>
                </a:cubicBezTo>
                <a:cubicBezTo>
                  <a:pt x="346315" y="569248"/>
                  <a:pt x="347059" y="574792"/>
                  <a:pt x="350262" y="578795"/>
                </a:cubicBezTo>
                <a:cubicBezTo>
                  <a:pt x="353914" y="583360"/>
                  <a:pt x="359989" y="585280"/>
                  <a:pt x="364853" y="588523"/>
                </a:cubicBezTo>
                <a:cubicBezTo>
                  <a:pt x="371087" y="586965"/>
                  <a:pt x="391922" y="582284"/>
                  <a:pt x="398900" y="578795"/>
                </a:cubicBezTo>
                <a:cubicBezTo>
                  <a:pt x="404128" y="576181"/>
                  <a:pt x="408627" y="572310"/>
                  <a:pt x="413491" y="569068"/>
                </a:cubicBezTo>
                <a:cubicBezTo>
                  <a:pt x="411870" y="562583"/>
                  <a:pt x="412804" y="554832"/>
                  <a:pt x="408628" y="549612"/>
                </a:cubicBezTo>
                <a:cubicBezTo>
                  <a:pt x="400437" y="539374"/>
                  <a:pt x="387636" y="546882"/>
                  <a:pt x="379445" y="549612"/>
                </a:cubicBezTo>
                <a:cubicBezTo>
                  <a:pt x="376202" y="554476"/>
                  <a:pt x="372331" y="558975"/>
                  <a:pt x="369717" y="564204"/>
                </a:cubicBezTo>
                <a:cubicBezTo>
                  <a:pt x="363535" y="576567"/>
                  <a:pt x="359381" y="597844"/>
                  <a:pt x="374581" y="607978"/>
                </a:cubicBezTo>
                <a:lnTo>
                  <a:pt x="389172" y="617706"/>
                </a:lnTo>
                <a:cubicBezTo>
                  <a:pt x="423901" y="606129"/>
                  <a:pt x="409823" y="613665"/>
                  <a:pt x="432947" y="598251"/>
                </a:cubicBezTo>
                <a:cubicBezTo>
                  <a:pt x="434568" y="593387"/>
                  <a:pt x="440104" y="588245"/>
                  <a:pt x="437811" y="583659"/>
                </a:cubicBezTo>
                <a:cubicBezTo>
                  <a:pt x="432252" y="572541"/>
                  <a:pt x="414187" y="581806"/>
                  <a:pt x="408628" y="583659"/>
                </a:cubicBezTo>
                <a:cubicBezTo>
                  <a:pt x="396686" y="601572"/>
                  <a:pt x="379920" y="611124"/>
                  <a:pt x="394036" y="632298"/>
                </a:cubicBezTo>
                <a:cubicBezTo>
                  <a:pt x="397279" y="637162"/>
                  <a:pt x="403399" y="639411"/>
                  <a:pt x="408628" y="642025"/>
                </a:cubicBezTo>
                <a:cubicBezTo>
                  <a:pt x="413214" y="644318"/>
                  <a:pt x="418355" y="645268"/>
                  <a:pt x="423219" y="646889"/>
                </a:cubicBezTo>
                <a:cubicBezTo>
                  <a:pt x="445501" y="639462"/>
                  <a:pt x="432684" y="642025"/>
                  <a:pt x="462130" y="6420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17" name="Octagon 16"/>
          <p:cNvSpPr>
            <a:spLocks noChangeArrowheads="1"/>
          </p:cNvSpPr>
          <p:nvPr/>
        </p:nvSpPr>
        <p:spPr bwMode="auto">
          <a:xfrm>
            <a:off x="5105400" y="1676400"/>
            <a:ext cx="533400" cy="457200"/>
          </a:xfrm>
          <a:prstGeom prst="octagon">
            <a:avLst>
              <a:gd name="adj" fmla="val 29287"/>
            </a:avLst>
          </a:prstGeom>
          <a:blipFill dpi="0" rotWithShape="1">
            <a:blip r:embed="rId4"/>
            <a:srcRect/>
            <a:tile tx="0" ty="0" sx="100000" sy="100000" flip="none" algn="tl"/>
          </a:blipFill>
          <a:ln w="25400">
            <a:solidFill>
              <a:srgbClr val="385D8A"/>
            </a:solidFill>
            <a:miter lim="800000"/>
            <a:headEnd/>
            <a:tailEnd/>
          </a:ln>
        </p:spPr>
        <p:txBody>
          <a:bodyPr anchor="ctr"/>
          <a:lstStyle/>
          <a:p>
            <a:pPr algn="ctr">
              <a:defRPr/>
            </a:pPr>
            <a:r>
              <a:rPr lang="en-US" sz="700">
                <a:solidFill>
                  <a:srgbClr val="FFFFFF"/>
                </a:solidFill>
                <a:latin typeface="Times New Roman" pitchFamily="18" charset="0"/>
                <a:ea typeface="+mn-ea"/>
                <a:cs typeface="+mn-cs"/>
              </a:rPr>
              <a:t>Higgs</a:t>
            </a:r>
          </a:p>
        </p:txBody>
      </p:sp>
      <p:sp>
        <p:nvSpPr>
          <p:cNvPr id="22" name="Freeform 21"/>
          <p:cNvSpPr/>
          <p:nvPr/>
        </p:nvSpPr>
        <p:spPr>
          <a:xfrm flipH="1">
            <a:off x="3505200" y="3124200"/>
            <a:ext cx="1600200" cy="457200"/>
          </a:xfrm>
          <a:custGeom>
            <a:avLst/>
            <a:gdLst>
              <a:gd name="connsiteX0" fmla="*/ 14657 w 462130"/>
              <a:gd name="connsiteY0" fmla="*/ 0 h 646889"/>
              <a:gd name="connsiteX1" fmla="*/ 24385 w 462130"/>
              <a:gd name="connsiteY1" fmla="*/ 24319 h 646889"/>
              <a:gd name="connsiteX2" fmla="*/ 34113 w 462130"/>
              <a:gd name="connsiteY2" fmla="*/ 38910 h 646889"/>
              <a:gd name="connsiteX3" fmla="*/ 19521 w 462130"/>
              <a:gd name="connsiteY3" fmla="*/ 48638 h 646889"/>
              <a:gd name="connsiteX4" fmla="*/ 4930 w 462130"/>
              <a:gd name="connsiteY4" fmla="*/ 77821 h 646889"/>
              <a:gd name="connsiteX5" fmla="*/ 66 w 462130"/>
              <a:gd name="connsiteY5" fmla="*/ 92412 h 646889"/>
              <a:gd name="connsiteX6" fmla="*/ 4930 w 462130"/>
              <a:gd name="connsiteY6" fmla="*/ 107004 h 646889"/>
              <a:gd name="connsiteX7" fmla="*/ 34113 w 462130"/>
              <a:gd name="connsiteY7" fmla="*/ 102140 h 646889"/>
              <a:gd name="connsiteX8" fmla="*/ 63296 w 462130"/>
              <a:gd name="connsiteY8" fmla="*/ 87549 h 646889"/>
              <a:gd name="connsiteX9" fmla="*/ 77887 w 462130"/>
              <a:gd name="connsiteY9" fmla="*/ 72957 h 646889"/>
              <a:gd name="connsiteX10" fmla="*/ 92479 w 462130"/>
              <a:gd name="connsiteY10" fmla="*/ 63229 h 646889"/>
              <a:gd name="connsiteX11" fmla="*/ 92479 w 462130"/>
              <a:gd name="connsiteY11" fmla="*/ 34046 h 646889"/>
              <a:gd name="connsiteX12" fmla="*/ 77887 w 462130"/>
              <a:gd name="connsiteY12" fmla="*/ 29183 h 646889"/>
              <a:gd name="connsiteX13" fmla="*/ 43840 w 462130"/>
              <a:gd name="connsiteY13" fmla="*/ 68093 h 646889"/>
              <a:gd name="connsiteX14" fmla="*/ 29249 w 462130"/>
              <a:gd name="connsiteY14" fmla="*/ 116732 h 646889"/>
              <a:gd name="connsiteX15" fmla="*/ 38977 w 462130"/>
              <a:gd name="connsiteY15" fmla="*/ 131323 h 646889"/>
              <a:gd name="connsiteX16" fmla="*/ 53568 w 462130"/>
              <a:gd name="connsiteY16" fmla="*/ 136187 h 646889"/>
              <a:gd name="connsiteX17" fmla="*/ 97343 w 462130"/>
              <a:gd name="connsiteY17" fmla="*/ 126459 h 646889"/>
              <a:gd name="connsiteX18" fmla="*/ 111934 w 462130"/>
              <a:gd name="connsiteY18" fmla="*/ 116732 h 646889"/>
              <a:gd name="connsiteX19" fmla="*/ 107070 w 462130"/>
              <a:gd name="connsiteY19" fmla="*/ 87549 h 646889"/>
              <a:gd name="connsiteX20" fmla="*/ 92479 w 462130"/>
              <a:gd name="connsiteY20" fmla="*/ 92412 h 646889"/>
              <a:gd name="connsiteX21" fmla="*/ 63296 w 462130"/>
              <a:gd name="connsiteY21" fmla="*/ 116732 h 646889"/>
              <a:gd name="connsiteX22" fmla="*/ 58432 w 462130"/>
              <a:gd name="connsiteY22" fmla="*/ 131323 h 646889"/>
              <a:gd name="connsiteX23" fmla="*/ 63296 w 462130"/>
              <a:gd name="connsiteY23" fmla="*/ 155642 h 646889"/>
              <a:gd name="connsiteX24" fmla="*/ 92479 w 462130"/>
              <a:gd name="connsiteY24" fmla="*/ 170234 h 646889"/>
              <a:gd name="connsiteX25" fmla="*/ 126526 w 462130"/>
              <a:gd name="connsiteY25" fmla="*/ 160506 h 646889"/>
              <a:gd name="connsiteX26" fmla="*/ 141117 w 462130"/>
              <a:gd name="connsiteY26" fmla="*/ 150778 h 646889"/>
              <a:gd name="connsiteX27" fmla="*/ 150845 w 462130"/>
              <a:gd name="connsiteY27" fmla="*/ 136187 h 646889"/>
              <a:gd name="connsiteX28" fmla="*/ 121662 w 462130"/>
              <a:gd name="connsiteY28" fmla="*/ 131323 h 646889"/>
              <a:gd name="connsiteX29" fmla="*/ 92479 w 462130"/>
              <a:gd name="connsiteY29" fmla="*/ 155642 h 646889"/>
              <a:gd name="connsiteX30" fmla="*/ 82751 w 462130"/>
              <a:gd name="connsiteY30" fmla="*/ 170234 h 646889"/>
              <a:gd name="connsiteX31" fmla="*/ 97343 w 462130"/>
              <a:gd name="connsiteY31" fmla="*/ 199417 h 646889"/>
              <a:gd name="connsiteX32" fmla="*/ 126526 w 462130"/>
              <a:gd name="connsiteY32" fmla="*/ 209144 h 646889"/>
              <a:gd name="connsiteX33" fmla="*/ 175164 w 462130"/>
              <a:gd name="connsiteY33" fmla="*/ 199417 h 646889"/>
              <a:gd name="connsiteX34" fmla="*/ 189755 w 462130"/>
              <a:gd name="connsiteY34" fmla="*/ 189689 h 646889"/>
              <a:gd name="connsiteX35" fmla="*/ 170300 w 462130"/>
              <a:gd name="connsiteY35" fmla="*/ 170234 h 646889"/>
              <a:gd name="connsiteX36" fmla="*/ 141117 w 462130"/>
              <a:gd name="connsiteY36" fmla="*/ 179961 h 646889"/>
              <a:gd name="connsiteX37" fmla="*/ 131389 w 462130"/>
              <a:gd name="connsiteY37" fmla="*/ 194553 h 646889"/>
              <a:gd name="connsiteX38" fmla="*/ 116798 w 462130"/>
              <a:gd name="connsiteY38" fmla="*/ 209144 h 646889"/>
              <a:gd name="connsiteX39" fmla="*/ 111934 w 462130"/>
              <a:gd name="connsiteY39" fmla="*/ 223736 h 646889"/>
              <a:gd name="connsiteX40" fmla="*/ 145981 w 462130"/>
              <a:gd name="connsiteY40" fmla="*/ 267510 h 646889"/>
              <a:gd name="connsiteX41" fmla="*/ 160572 w 462130"/>
              <a:gd name="connsiteY41" fmla="*/ 277238 h 646889"/>
              <a:gd name="connsiteX42" fmla="*/ 204347 w 462130"/>
              <a:gd name="connsiteY42" fmla="*/ 257783 h 646889"/>
              <a:gd name="connsiteX43" fmla="*/ 209211 w 462130"/>
              <a:gd name="connsiteY43" fmla="*/ 228600 h 646889"/>
              <a:gd name="connsiteX44" fmla="*/ 194619 w 462130"/>
              <a:gd name="connsiteY44" fmla="*/ 223736 h 646889"/>
              <a:gd name="connsiteX45" fmla="*/ 165436 w 462130"/>
              <a:gd name="connsiteY45" fmla="*/ 238327 h 646889"/>
              <a:gd name="connsiteX46" fmla="*/ 145981 w 462130"/>
              <a:gd name="connsiteY46" fmla="*/ 267510 h 646889"/>
              <a:gd name="connsiteX47" fmla="*/ 160572 w 462130"/>
              <a:gd name="connsiteY47" fmla="*/ 301557 h 646889"/>
              <a:gd name="connsiteX48" fmla="*/ 189755 w 462130"/>
              <a:gd name="connsiteY48" fmla="*/ 311285 h 646889"/>
              <a:gd name="connsiteX49" fmla="*/ 204347 w 462130"/>
              <a:gd name="connsiteY49" fmla="*/ 306421 h 646889"/>
              <a:gd name="connsiteX50" fmla="*/ 223802 w 462130"/>
              <a:gd name="connsiteY50" fmla="*/ 301557 h 646889"/>
              <a:gd name="connsiteX51" fmla="*/ 238394 w 462130"/>
              <a:gd name="connsiteY51" fmla="*/ 291829 h 646889"/>
              <a:gd name="connsiteX52" fmla="*/ 218938 w 462130"/>
              <a:gd name="connsiteY52" fmla="*/ 272374 h 646889"/>
              <a:gd name="connsiteX53" fmla="*/ 204347 w 462130"/>
              <a:gd name="connsiteY53" fmla="*/ 286966 h 646889"/>
              <a:gd name="connsiteX54" fmla="*/ 184891 w 462130"/>
              <a:gd name="connsiteY54" fmla="*/ 316149 h 646889"/>
              <a:gd name="connsiteX55" fmla="*/ 199483 w 462130"/>
              <a:gd name="connsiteY55" fmla="*/ 359923 h 646889"/>
              <a:gd name="connsiteX56" fmla="*/ 214074 w 462130"/>
              <a:gd name="connsiteY56" fmla="*/ 364787 h 646889"/>
              <a:gd name="connsiteX57" fmla="*/ 267577 w 462130"/>
              <a:gd name="connsiteY57" fmla="*/ 355059 h 646889"/>
              <a:gd name="connsiteX58" fmla="*/ 282168 w 462130"/>
              <a:gd name="connsiteY58" fmla="*/ 345332 h 646889"/>
              <a:gd name="connsiteX59" fmla="*/ 257849 w 462130"/>
              <a:gd name="connsiteY59" fmla="*/ 325876 h 646889"/>
              <a:gd name="connsiteX60" fmla="*/ 243257 w 462130"/>
              <a:gd name="connsiteY60" fmla="*/ 330740 h 646889"/>
              <a:gd name="connsiteX61" fmla="*/ 228666 w 462130"/>
              <a:gd name="connsiteY61" fmla="*/ 345332 h 646889"/>
              <a:gd name="connsiteX62" fmla="*/ 218938 w 462130"/>
              <a:gd name="connsiteY62" fmla="*/ 374515 h 646889"/>
              <a:gd name="connsiteX63" fmla="*/ 223802 w 462130"/>
              <a:gd name="connsiteY63" fmla="*/ 393970 h 646889"/>
              <a:gd name="connsiteX64" fmla="*/ 282168 w 462130"/>
              <a:gd name="connsiteY64" fmla="*/ 398834 h 646889"/>
              <a:gd name="connsiteX65" fmla="*/ 301623 w 462130"/>
              <a:gd name="connsiteY65" fmla="*/ 374515 h 646889"/>
              <a:gd name="connsiteX66" fmla="*/ 287032 w 462130"/>
              <a:gd name="connsiteY66" fmla="*/ 369651 h 646889"/>
              <a:gd name="connsiteX67" fmla="*/ 257849 w 462130"/>
              <a:gd name="connsiteY67" fmla="*/ 384242 h 646889"/>
              <a:gd name="connsiteX68" fmla="*/ 252985 w 462130"/>
              <a:gd name="connsiteY68" fmla="*/ 398834 h 646889"/>
              <a:gd name="connsiteX69" fmla="*/ 267577 w 462130"/>
              <a:gd name="connsiteY69" fmla="*/ 452336 h 646889"/>
              <a:gd name="connsiteX70" fmla="*/ 282168 w 462130"/>
              <a:gd name="connsiteY70" fmla="*/ 462063 h 646889"/>
              <a:gd name="connsiteX71" fmla="*/ 311351 w 462130"/>
              <a:gd name="connsiteY71" fmla="*/ 457200 h 646889"/>
              <a:gd name="connsiteX72" fmla="*/ 321079 w 462130"/>
              <a:gd name="connsiteY72" fmla="*/ 428017 h 646889"/>
              <a:gd name="connsiteX73" fmla="*/ 306487 w 462130"/>
              <a:gd name="connsiteY73" fmla="*/ 423153 h 646889"/>
              <a:gd name="connsiteX74" fmla="*/ 277304 w 462130"/>
              <a:gd name="connsiteY74" fmla="*/ 442608 h 646889"/>
              <a:gd name="connsiteX75" fmla="*/ 272440 w 462130"/>
              <a:gd name="connsiteY75" fmla="*/ 457200 h 646889"/>
              <a:gd name="connsiteX76" fmla="*/ 287032 w 462130"/>
              <a:gd name="connsiteY76" fmla="*/ 500974 h 646889"/>
              <a:gd name="connsiteX77" fmla="*/ 301623 w 462130"/>
              <a:gd name="connsiteY77" fmla="*/ 505838 h 646889"/>
              <a:gd name="connsiteX78" fmla="*/ 335670 w 462130"/>
              <a:gd name="connsiteY78" fmla="*/ 496110 h 646889"/>
              <a:gd name="connsiteX79" fmla="*/ 345398 w 462130"/>
              <a:gd name="connsiteY79" fmla="*/ 481519 h 646889"/>
              <a:gd name="connsiteX80" fmla="*/ 330806 w 462130"/>
              <a:gd name="connsiteY80" fmla="*/ 471791 h 646889"/>
              <a:gd name="connsiteX81" fmla="*/ 311351 w 462130"/>
              <a:gd name="connsiteY81" fmla="*/ 496110 h 646889"/>
              <a:gd name="connsiteX82" fmla="*/ 316215 w 462130"/>
              <a:gd name="connsiteY82" fmla="*/ 520429 h 646889"/>
              <a:gd name="connsiteX83" fmla="*/ 335670 w 462130"/>
              <a:gd name="connsiteY83" fmla="*/ 549612 h 646889"/>
              <a:gd name="connsiteX84" fmla="*/ 350262 w 462130"/>
              <a:gd name="connsiteY84" fmla="*/ 544749 h 646889"/>
              <a:gd name="connsiteX85" fmla="*/ 379445 w 462130"/>
              <a:gd name="connsiteY85" fmla="*/ 525293 h 646889"/>
              <a:gd name="connsiteX86" fmla="*/ 374581 w 462130"/>
              <a:gd name="connsiteY86" fmla="*/ 510702 h 646889"/>
              <a:gd name="connsiteX87" fmla="*/ 340534 w 462130"/>
              <a:gd name="connsiteY87" fmla="*/ 525293 h 646889"/>
              <a:gd name="connsiteX88" fmla="*/ 345398 w 462130"/>
              <a:gd name="connsiteY88" fmla="*/ 564204 h 646889"/>
              <a:gd name="connsiteX89" fmla="*/ 350262 w 462130"/>
              <a:gd name="connsiteY89" fmla="*/ 578795 h 646889"/>
              <a:gd name="connsiteX90" fmla="*/ 364853 w 462130"/>
              <a:gd name="connsiteY90" fmla="*/ 588523 h 646889"/>
              <a:gd name="connsiteX91" fmla="*/ 398900 w 462130"/>
              <a:gd name="connsiteY91" fmla="*/ 578795 h 646889"/>
              <a:gd name="connsiteX92" fmla="*/ 413491 w 462130"/>
              <a:gd name="connsiteY92" fmla="*/ 569068 h 646889"/>
              <a:gd name="connsiteX93" fmla="*/ 408628 w 462130"/>
              <a:gd name="connsiteY93" fmla="*/ 549612 h 646889"/>
              <a:gd name="connsiteX94" fmla="*/ 379445 w 462130"/>
              <a:gd name="connsiteY94" fmla="*/ 549612 h 646889"/>
              <a:gd name="connsiteX95" fmla="*/ 369717 w 462130"/>
              <a:gd name="connsiteY95" fmla="*/ 564204 h 646889"/>
              <a:gd name="connsiteX96" fmla="*/ 374581 w 462130"/>
              <a:gd name="connsiteY96" fmla="*/ 607978 h 646889"/>
              <a:gd name="connsiteX97" fmla="*/ 389172 w 462130"/>
              <a:gd name="connsiteY97" fmla="*/ 617706 h 646889"/>
              <a:gd name="connsiteX98" fmla="*/ 432947 w 462130"/>
              <a:gd name="connsiteY98" fmla="*/ 598251 h 646889"/>
              <a:gd name="connsiteX99" fmla="*/ 437811 w 462130"/>
              <a:gd name="connsiteY99" fmla="*/ 583659 h 646889"/>
              <a:gd name="connsiteX100" fmla="*/ 408628 w 462130"/>
              <a:gd name="connsiteY100" fmla="*/ 583659 h 646889"/>
              <a:gd name="connsiteX101" fmla="*/ 394036 w 462130"/>
              <a:gd name="connsiteY101" fmla="*/ 632298 h 646889"/>
              <a:gd name="connsiteX102" fmla="*/ 408628 w 462130"/>
              <a:gd name="connsiteY102" fmla="*/ 642025 h 646889"/>
              <a:gd name="connsiteX103" fmla="*/ 423219 w 462130"/>
              <a:gd name="connsiteY103" fmla="*/ 646889 h 646889"/>
              <a:gd name="connsiteX104" fmla="*/ 462130 w 462130"/>
              <a:gd name="connsiteY104" fmla="*/ 642025 h 6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62130" h="646889">
                <a:moveTo>
                  <a:pt x="14657" y="0"/>
                </a:moveTo>
                <a:cubicBezTo>
                  <a:pt x="17900" y="8106"/>
                  <a:pt x="20480" y="16510"/>
                  <a:pt x="24385" y="24319"/>
                </a:cubicBezTo>
                <a:cubicBezTo>
                  <a:pt x="26999" y="29547"/>
                  <a:pt x="35259" y="33178"/>
                  <a:pt x="34113" y="38910"/>
                </a:cubicBezTo>
                <a:cubicBezTo>
                  <a:pt x="32966" y="44642"/>
                  <a:pt x="24385" y="45395"/>
                  <a:pt x="19521" y="48638"/>
                </a:cubicBezTo>
                <a:cubicBezTo>
                  <a:pt x="7295" y="85312"/>
                  <a:pt x="23787" y="40107"/>
                  <a:pt x="4930" y="77821"/>
                </a:cubicBezTo>
                <a:cubicBezTo>
                  <a:pt x="2637" y="82407"/>
                  <a:pt x="1687" y="87548"/>
                  <a:pt x="66" y="92412"/>
                </a:cubicBezTo>
                <a:cubicBezTo>
                  <a:pt x="1687" y="97276"/>
                  <a:pt x="0" y="105595"/>
                  <a:pt x="4930" y="107004"/>
                </a:cubicBezTo>
                <a:cubicBezTo>
                  <a:pt x="14412" y="109713"/>
                  <a:pt x="24486" y="104279"/>
                  <a:pt x="34113" y="102140"/>
                </a:cubicBezTo>
                <a:cubicBezTo>
                  <a:pt x="46075" y="99482"/>
                  <a:pt x="53758" y="95497"/>
                  <a:pt x="63296" y="87549"/>
                </a:cubicBezTo>
                <a:cubicBezTo>
                  <a:pt x="68580" y="83146"/>
                  <a:pt x="72603" y="77361"/>
                  <a:pt x="77887" y="72957"/>
                </a:cubicBezTo>
                <a:cubicBezTo>
                  <a:pt x="82378" y="69215"/>
                  <a:pt x="87615" y="66472"/>
                  <a:pt x="92479" y="63229"/>
                </a:cubicBezTo>
                <a:cubicBezTo>
                  <a:pt x="95722" y="53501"/>
                  <a:pt x="102207" y="43774"/>
                  <a:pt x="92479" y="34046"/>
                </a:cubicBezTo>
                <a:cubicBezTo>
                  <a:pt x="88854" y="30421"/>
                  <a:pt x="82751" y="30804"/>
                  <a:pt x="77887" y="29183"/>
                </a:cubicBezTo>
                <a:cubicBezTo>
                  <a:pt x="55189" y="63230"/>
                  <a:pt x="68160" y="51881"/>
                  <a:pt x="43840" y="68093"/>
                </a:cubicBezTo>
                <a:cubicBezTo>
                  <a:pt x="26532" y="94056"/>
                  <a:pt x="18202" y="90956"/>
                  <a:pt x="29249" y="116732"/>
                </a:cubicBezTo>
                <a:cubicBezTo>
                  <a:pt x="31552" y="122105"/>
                  <a:pt x="34412" y="127671"/>
                  <a:pt x="38977" y="131323"/>
                </a:cubicBezTo>
                <a:cubicBezTo>
                  <a:pt x="42980" y="134526"/>
                  <a:pt x="48704" y="134566"/>
                  <a:pt x="53568" y="136187"/>
                </a:cubicBezTo>
                <a:cubicBezTo>
                  <a:pt x="64778" y="134319"/>
                  <a:pt x="85369" y="132446"/>
                  <a:pt x="97343" y="126459"/>
                </a:cubicBezTo>
                <a:cubicBezTo>
                  <a:pt x="102571" y="123845"/>
                  <a:pt x="107070" y="119974"/>
                  <a:pt x="111934" y="116732"/>
                </a:cubicBezTo>
                <a:cubicBezTo>
                  <a:pt x="115079" y="107296"/>
                  <a:pt x="123709" y="94205"/>
                  <a:pt x="107070" y="87549"/>
                </a:cubicBezTo>
                <a:cubicBezTo>
                  <a:pt x="102310" y="85645"/>
                  <a:pt x="97343" y="90791"/>
                  <a:pt x="92479" y="92412"/>
                </a:cubicBezTo>
                <a:cubicBezTo>
                  <a:pt x="81711" y="99591"/>
                  <a:pt x="70787" y="105495"/>
                  <a:pt x="63296" y="116732"/>
                </a:cubicBezTo>
                <a:cubicBezTo>
                  <a:pt x="60452" y="120998"/>
                  <a:pt x="60053" y="126459"/>
                  <a:pt x="58432" y="131323"/>
                </a:cubicBezTo>
                <a:cubicBezTo>
                  <a:pt x="60053" y="139429"/>
                  <a:pt x="59195" y="148464"/>
                  <a:pt x="63296" y="155642"/>
                </a:cubicBezTo>
                <a:cubicBezTo>
                  <a:pt x="67733" y="163408"/>
                  <a:pt x="84989" y="167737"/>
                  <a:pt x="92479" y="170234"/>
                </a:cubicBezTo>
                <a:cubicBezTo>
                  <a:pt x="98711" y="168676"/>
                  <a:pt x="119549" y="163994"/>
                  <a:pt x="126526" y="160506"/>
                </a:cubicBezTo>
                <a:cubicBezTo>
                  <a:pt x="131754" y="157892"/>
                  <a:pt x="136253" y="154021"/>
                  <a:pt x="141117" y="150778"/>
                </a:cubicBezTo>
                <a:cubicBezTo>
                  <a:pt x="144360" y="145914"/>
                  <a:pt x="151991" y="141919"/>
                  <a:pt x="150845" y="136187"/>
                </a:cubicBezTo>
                <a:cubicBezTo>
                  <a:pt x="147540" y="119665"/>
                  <a:pt x="128159" y="128075"/>
                  <a:pt x="121662" y="131323"/>
                </a:cubicBezTo>
                <a:cubicBezTo>
                  <a:pt x="110731" y="136789"/>
                  <a:pt x="100163" y="146421"/>
                  <a:pt x="92479" y="155642"/>
                </a:cubicBezTo>
                <a:cubicBezTo>
                  <a:pt x="88737" y="160133"/>
                  <a:pt x="85994" y="165370"/>
                  <a:pt x="82751" y="170234"/>
                </a:cubicBezTo>
                <a:cubicBezTo>
                  <a:pt x="85401" y="178184"/>
                  <a:pt x="89403" y="194455"/>
                  <a:pt x="97343" y="199417"/>
                </a:cubicBezTo>
                <a:cubicBezTo>
                  <a:pt x="106038" y="204851"/>
                  <a:pt x="126526" y="209144"/>
                  <a:pt x="126526" y="209144"/>
                </a:cubicBezTo>
                <a:cubicBezTo>
                  <a:pt x="133101" y="208048"/>
                  <a:pt x="165935" y="203372"/>
                  <a:pt x="175164" y="199417"/>
                </a:cubicBezTo>
                <a:cubicBezTo>
                  <a:pt x="180537" y="197114"/>
                  <a:pt x="184891" y="192932"/>
                  <a:pt x="189755" y="189689"/>
                </a:cubicBezTo>
                <a:cubicBezTo>
                  <a:pt x="186049" y="178572"/>
                  <a:pt x="186975" y="168381"/>
                  <a:pt x="170300" y="170234"/>
                </a:cubicBezTo>
                <a:cubicBezTo>
                  <a:pt x="160109" y="171366"/>
                  <a:pt x="141117" y="179961"/>
                  <a:pt x="141117" y="179961"/>
                </a:cubicBezTo>
                <a:cubicBezTo>
                  <a:pt x="137874" y="184825"/>
                  <a:pt x="135131" y="190062"/>
                  <a:pt x="131389" y="194553"/>
                </a:cubicBezTo>
                <a:cubicBezTo>
                  <a:pt x="126986" y="199837"/>
                  <a:pt x="120613" y="203421"/>
                  <a:pt x="116798" y="209144"/>
                </a:cubicBezTo>
                <a:cubicBezTo>
                  <a:pt x="113954" y="213410"/>
                  <a:pt x="113555" y="218872"/>
                  <a:pt x="111934" y="223736"/>
                </a:cubicBezTo>
                <a:cubicBezTo>
                  <a:pt x="119091" y="259520"/>
                  <a:pt x="109919" y="243469"/>
                  <a:pt x="145981" y="267510"/>
                </a:cubicBezTo>
                <a:lnTo>
                  <a:pt x="160572" y="277238"/>
                </a:lnTo>
                <a:cubicBezTo>
                  <a:pt x="195301" y="265661"/>
                  <a:pt x="181223" y="273197"/>
                  <a:pt x="204347" y="257783"/>
                </a:cubicBezTo>
                <a:cubicBezTo>
                  <a:pt x="210795" y="248110"/>
                  <a:pt x="221292" y="240681"/>
                  <a:pt x="209211" y="228600"/>
                </a:cubicBezTo>
                <a:cubicBezTo>
                  <a:pt x="205586" y="224975"/>
                  <a:pt x="199483" y="225357"/>
                  <a:pt x="194619" y="223736"/>
                </a:cubicBezTo>
                <a:cubicBezTo>
                  <a:pt x="184213" y="227205"/>
                  <a:pt x="173199" y="229455"/>
                  <a:pt x="165436" y="238327"/>
                </a:cubicBezTo>
                <a:cubicBezTo>
                  <a:pt x="157737" y="247125"/>
                  <a:pt x="145981" y="267510"/>
                  <a:pt x="145981" y="267510"/>
                </a:cubicBezTo>
                <a:cubicBezTo>
                  <a:pt x="148279" y="276702"/>
                  <a:pt x="150620" y="295337"/>
                  <a:pt x="160572" y="301557"/>
                </a:cubicBezTo>
                <a:cubicBezTo>
                  <a:pt x="169267" y="306992"/>
                  <a:pt x="189755" y="311285"/>
                  <a:pt x="189755" y="311285"/>
                </a:cubicBezTo>
                <a:cubicBezTo>
                  <a:pt x="194619" y="309664"/>
                  <a:pt x="199417" y="307830"/>
                  <a:pt x="204347" y="306421"/>
                </a:cubicBezTo>
                <a:cubicBezTo>
                  <a:pt x="210774" y="304585"/>
                  <a:pt x="217658" y="304190"/>
                  <a:pt x="223802" y="301557"/>
                </a:cubicBezTo>
                <a:cubicBezTo>
                  <a:pt x="229175" y="299254"/>
                  <a:pt x="233530" y="295072"/>
                  <a:pt x="238394" y="291829"/>
                </a:cubicBezTo>
                <a:cubicBezTo>
                  <a:pt x="235800" y="284047"/>
                  <a:pt x="234502" y="267186"/>
                  <a:pt x="218938" y="272374"/>
                </a:cubicBezTo>
                <a:cubicBezTo>
                  <a:pt x="212413" y="274549"/>
                  <a:pt x="208570" y="281536"/>
                  <a:pt x="204347" y="286966"/>
                </a:cubicBezTo>
                <a:cubicBezTo>
                  <a:pt x="197169" y="296195"/>
                  <a:pt x="184891" y="316149"/>
                  <a:pt x="184891" y="316149"/>
                </a:cubicBezTo>
                <a:cubicBezTo>
                  <a:pt x="187265" y="330390"/>
                  <a:pt x="186330" y="349401"/>
                  <a:pt x="199483" y="359923"/>
                </a:cubicBezTo>
                <a:cubicBezTo>
                  <a:pt x="203486" y="363126"/>
                  <a:pt x="209210" y="363166"/>
                  <a:pt x="214074" y="364787"/>
                </a:cubicBezTo>
                <a:cubicBezTo>
                  <a:pt x="227489" y="363110"/>
                  <a:pt x="252581" y="362557"/>
                  <a:pt x="267577" y="355059"/>
                </a:cubicBezTo>
                <a:cubicBezTo>
                  <a:pt x="272805" y="352445"/>
                  <a:pt x="277304" y="348574"/>
                  <a:pt x="282168" y="345332"/>
                </a:cubicBezTo>
                <a:cubicBezTo>
                  <a:pt x="274699" y="334128"/>
                  <a:pt x="273511" y="325876"/>
                  <a:pt x="257849" y="325876"/>
                </a:cubicBezTo>
                <a:cubicBezTo>
                  <a:pt x="252722" y="325876"/>
                  <a:pt x="248121" y="329119"/>
                  <a:pt x="243257" y="330740"/>
                </a:cubicBezTo>
                <a:cubicBezTo>
                  <a:pt x="238393" y="335604"/>
                  <a:pt x="232006" y="339319"/>
                  <a:pt x="228666" y="345332"/>
                </a:cubicBezTo>
                <a:cubicBezTo>
                  <a:pt x="223686" y="354296"/>
                  <a:pt x="218938" y="374515"/>
                  <a:pt x="218938" y="374515"/>
                </a:cubicBezTo>
                <a:cubicBezTo>
                  <a:pt x="220559" y="381000"/>
                  <a:pt x="220094" y="388408"/>
                  <a:pt x="223802" y="393970"/>
                </a:cubicBezTo>
                <a:cubicBezTo>
                  <a:pt x="236744" y="413382"/>
                  <a:pt x="267406" y="400474"/>
                  <a:pt x="282168" y="398834"/>
                </a:cubicBezTo>
                <a:cubicBezTo>
                  <a:pt x="286675" y="395829"/>
                  <a:pt x="307497" y="386262"/>
                  <a:pt x="301623" y="374515"/>
                </a:cubicBezTo>
                <a:cubicBezTo>
                  <a:pt x="299330" y="369930"/>
                  <a:pt x="291896" y="371272"/>
                  <a:pt x="287032" y="369651"/>
                </a:cubicBezTo>
                <a:cubicBezTo>
                  <a:pt x="277421" y="372855"/>
                  <a:pt x="264706" y="375671"/>
                  <a:pt x="257849" y="384242"/>
                </a:cubicBezTo>
                <a:cubicBezTo>
                  <a:pt x="254646" y="388246"/>
                  <a:pt x="254606" y="393970"/>
                  <a:pt x="252985" y="398834"/>
                </a:cubicBezTo>
                <a:cubicBezTo>
                  <a:pt x="255862" y="421851"/>
                  <a:pt x="251811" y="436570"/>
                  <a:pt x="267577" y="452336"/>
                </a:cubicBezTo>
                <a:cubicBezTo>
                  <a:pt x="271710" y="456469"/>
                  <a:pt x="277304" y="458821"/>
                  <a:pt x="282168" y="462063"/>
                </a:cubicBezTo>
                <a:cubicBezTo>
                  <a:pt x="291896" y="460442"/>
                  <a:pt x="302339" y="461205"/>
                  <a:pt x="311351" y="457200"/>
                </a:cubicBezTo>
                <a:cubicBezTo>
                  <a:pt x="323498" y="451801"/>
                  <a:pt x="332642" y="439580"/>
                  <a:pt x="321079" y="428017"/>
                </a:cubicBezTo>
                <a:cubicBezTo>
                  <a:pt x="317453" y="424392"/>
                  <a:pt x="311351" y="424774"/>
                  <a:pt x="306487" y="423153"/>
                </a:cubicBezTo>
                <a:cubicBezTo>
                  <a:pt x="291190" y="428252"/>
                  <a:pt x="287713" y="426995"/>
                  <a:pt x="277304" y="442608"/>
                </a:cubicBezTo>
                <a:cubicBezTo>
                  <a:pt x="274460" y="446874"/>
                  <a:pt x="274061" y="452336"/>
                  <a:pt x="272440" y="457200"/>
                </a:cubicBezTo>
                <a:cubicBezTo>
                  <a:pt x="274814" y="471441"/>
                  <a:pt x="273879" y="490452"/>
                  <a:pt x="287032" y="500974"/>
                </a:cubicBezTo>
                <a:cubicBezTo>
                  <a:pt x="291035" y="504177"/>
                  <a:pt x="296759" y="504217"/>
                  <a:pt x="301623" y="505838"/>
                </a:cubicBezTo>
                <a:cubicBezTo>
                  <a:pt x="302895" y="505520"/>
                  <a:pt x="332497" y="498648"/>
                  <a:pt x="335670" y="496110"/>
                </a:cubicBezTo>
                <a:cubicBezTo>
                  <a:pt x="340235" y="492458"/>
                  <a:pt x="342155" y="486383"/>
                  <a:pt x="345398" y="481519"/>
                </a:cubicBezTo>
                <a:cubicBezTo>
                  <a:pt x="340534" y="478276"/>
                  <a:pt x="336652" y="471791"/>
                  <a:pt x="330806" y="471791"/>
                </a:cubicBezTo>
                <a:cubicBezTo>
                  <a:pt x="316140" y="471791"/>
                  <a:pt x="314388" y="487000"/>
                  <a:pt x="311351" y="496110"/>
                </a:cubicBezTo>
                <a:cubicBezTo>
                  <a:pt x="312972" y="504216"/>
                  <a:pt x="312794" y="512903"/>
                  <a:pt x="316215" y="520429"/>
                </a:cubicBezTo>
                <a:cubicBezTo>
                  <a:pt x="321053" y="531072"/>
                  <a:pt x="335670" y="549612"/>
                  <a:pt x="335670" y="549612"/>
                </a:cubicBezTo>
                <a:cubicBezTo>
                  <a:pt x="340534" y="547991"/>
                  <a:pt x="345780" y="547239"/>
                  <a:pt x="350262" y="544749"/>
                </a:cubicBezTo>
                <a:cubicBezTo>
                  <a:pt x="360482" y="539071"/>
                  <a:pt x="379445" y="525293"/>
                  <a:pt x="379445" y="525293"/>
                </a:cubicBezTo>
                <a:cubicBezTo>
                  <a:pt x="377824" y="520429"/>
                  <a:pt x="379341" y="512606"/>
                  <a:pt x="374581" y="510702"/>
                </a:cubicBezTo>
                <a:cubicBezTo>
                  <a:pt x="364767" y="506777"/>
                  <a:pt x="347298" y="520784"/>
                  <a:pt x="340534" y="525293"/>
                </a:cubicBezTo>
                <a:cubicBezTo>
                  <a:pt x="342155" y="538263"/>
                  <a:pt x="343060" y="551344"/>
                  <a:pt x="345398" y="564204"/>
                </a:cubicBezTo>
                <a:cubicBezTo>
                  <a:pt x="346315" y="569248"/>
                  <a:pt x="347059" y="574792"/>
                  <a:pt x="350262" y="578795"/>
                </a:cubicBezTo>
                <a:cubicBezTo>
                  <a:pt x="353914" y="583360"/>
                  <a:pt x="359989" y="585280"/>
                  <a:pt x="364853" y="588523"/>
                </a:cubicBezTo>
                <a:cubicBezTo>
                  <a:pt x="371087" y="586965"/>
                  <a:pt x="391922" y="582284"/>
                  <a:pt x="398900" y="578795"/>
                </a:cubicBezTo>
                <a:cubicBezTo>
                  <a:pt x="404128" y="576181"/>
                  <a:pt x="408627" y="572310"/>
                  <a:pt x="413491" y="569068"/>
                </a:cubicBezTo>
                <a:cubicBezTo>
                  <a:pt x="411870" y="562583"/>
                  <a:pt x="412804" y="554832"/>
                  <a:pt x="408628" y="549612"/>
                </a:cubicBezTo>
                <a:cubicBezTo>
                  <a:pt x="400437" y="539374"/>
                  <a:pt x="387636" y="546882"/>
                  <a:pt x="379445" y="549612"/>
                </a:cubicBezTo>
                <a:cubicBezTo>
                  <a:pt x="376202" y="554476"/>
                  <a:pt x="372331" y="558975"/>
                  <a:pt x="369717" y="564204"/>
                </a:cubicBezTo>
                <a:cubicBezTo>
                  <a:pt x="363535" y="576567"/>
                  <a:pt x="359381" y="597844"/>
                  <a:pt x="374581" y="607978"/>
                </a:cubicBezTo>
                <a:lnTo>
                  <a:pt x="389172" y="617706"/>
                </a:lnTo>
                <a:cubicBezTo>
                  <a:pt x="423901" y="606129"/>
                  <a:pt x="409823" y="613665"/>
                  <a:pt x="432947" y="598251"/>
                </a:cubicBezTo>
                <a:cubicBezTo>
                  <a:pt x="434568" y="593387"/>
                  <a:pt x="440104" y="588245"/>
                  <a:pt x="437811" y="583659"/>
                </a:cubicBezTo>
                <a:cubicBezTo>
                  <a:pt x="432252" y="572541"/>
                  <a:pt x="414187" y="581806"/>
                  <a:pt x="408628" y="583659"/>
                </a:cubicBezTo>
                <a:cubicBezTo>
                  <a:pt x="396686" y="601572"/>
                  <a:pt x="379920" y="611124"/>
                  <a:pt x="394036" y="632298"/>
                </a:cubicBezTo>
                <a:cubicBezTo>
                  <a:pt x="397279" y="637162"/>
                  <a:pt x="403399" y="639411"/>
                  <a:pt x="408628" y="642025"/>
                </a:cubicBezTo>
                <a:cubicBezTo>
                  <a:pt x="413214" y="644318"/>
                  <a:pt x="418355" y="645268"/>
                  <a:pt x="423219" y="646889"/>
                </a:cubicBezTo>
                <a:cubicBezTo>
                  <a:pt x="445501" y="639462"/>
                  <a:pt x="432684" y="642025"/>
                  <a:pt x="462130" y="64202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Times New Roman" pitchFamily="18" charset="0"/>
            </a:endParaRPr>
          </a:p>
        </p:txBody>
      </p:sp>
      <p:sp>
        <p:nvSpPr>
          <p:cNvPr id="23" name="Left Arrow 22"/>
          <p:cNvSpPr/>
          <p:nvPr/>
        </p:nvSpPr>
        <p:spPr>
          <a:xfrm>
            <a:off x="762000" y="3429000"/>
            <a:ext cx="15240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imes New Roman" pitchFamily="18" charset="0"/>
            </a:endParaRPr>
          </a:p>
        </p:txBody>
      </p:sp>
      <p:sp>
        <p:nvSpPr>
          <p:cNvPr id="24" name="Left Arrow 23"/>
          <p:cNvSpPr/>
          <p:nvPr/>
        </p:nvSpPr>
        <p:spPr>
          <a:xfrm flipH="1">
            <a:off x="6858000" y="2438400"/>
            <a:ext cx="1600200" cy="990600"/>
          </a:xfrm>
          <a:prstGeom prst="leftArrow">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imes New Roman" pitchFamily="18" charset="0"/>
            </a:endParaRPr>
          </a:p>
        </p:txBody>
      </p:sp>
      <p:sp>
        <p:nvSpPr>
          <p:cNvPr id="25" name="TextBox 24"/>
          <p:cNvSpPr txBox="1"/>
          <p:nvPr/>
        </p:nvSpPr>
        <p:spPr>
          <a:xfrm>
            <a:off x="5410200" y="4257675"/>
            <a:ext cx="2819400" cy="923925"/>
          </a:xfrm>
          <a:prstGeom prst="rect">
            <a:avLst/>
          </a:prstGeom>
          <a:solidFill>
            <a:schemeClr val="tx2">
              <a:lumMod val="20000"/>
              <a:lumOff val="80000"/>
            </a:schemeClr>
          </a:solidFill>
          <a:ln>
            <a:solidFill>
              <a:srgbClr val="00B0F0"/>
            </a:solidFill>
          </a:ln>
        </p:spPr>
        <p:txBody>
          <a:bodyPr>
            <a:spAutoFit/>
          </a:bodyPr>
          <a:lstStyle/>
          <a:p>
            <a:pPr>
              <a:defRPr/>
            </a:pPr>
            <a:r>
              <a:rPr lang="en-US">
                <a:latin typeface="Times New Roman" pitchFamily="18" charset="0"/>
                <a:ea typeface="+mn-ea"/>
                <a:cs typeface="+mn-cs"/>
              </a:rPr>
              <a:t>The stretched gluon snaps into a </a:t>
            </a:r>
            <a:r>
              <a:rPr lang="en-US" b="1">
                <a:latin typeface="Times New Roman" pitchFamily="18" charset="0"/>
                <a:ea typeface="+mn-ea"/>
                <a:cs typeface="+mn-cs"/>
              </a:rPr>
              <a:t>top &amp; antitop</a:t>
            </a:r>
            <a:r>
              <a:rPr lang="en-US">
                <a:latin typeface="Times New Roman" pitchFamily="18" charset="0"/>
                <a:ea typeface="+mn-ea"/>
                <a:cs typeface="+mn-cs"/>
              </a:rPr>
              <a:t> quark pair of virtual particles!</a:t>
            </a:r>
          </a:p>
        </p:txBody>
      </p:sp>
      <p:sp>
        <p:nvSpPr>
          <p:cNvPr id="29" name="TextBox 28"/>
          <p:cNvSpPr txBox="1"/>
          <p:nvPr/>
        </p:nvSpPr>
        <p:spPr>
          <a:xfrm>
            <a:off x="838200" y="838200"/>
            <a:ext cx="2895600" cy="1749425"/>
          </a:xfrm>
          <a:prstGeom prst="rect">
            <a:avLst/>
          </a:prstGeom>
          <a:solidFill>
            <a:schemeClr val="tx2">
              <a:lumMod val="20000"/>
              <a:lumOff val="80000"/>
            </a:schemeClr>
          </a:solidFill>
          <a:ln>
            <a:solidFill>
              <a:srgbClr val="00B0F0"/>
            </a:solidFill>
          </a:ln>
        </p:spPr>
        <p:txBody>
          <a:bodyPr>
            <a:spAutoFit/>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defRPr/>
            </a:pPr>
            <a:r>
              <a:rPr lang="en-US">
                <a:cs typeface="+mn-cs"/>
              </a:rPr>
              <a:t>Top quarks are quite heavy and hence couple strongly to the </a:t>
            </a:r>
            <a:r>
              <a:rPr lang="en-US" b="1">
                <a:cs typeface="+mn-cs"/>
              </a:rPr>
              <a:t>Higgs boson</a:t>
            </a:r>
            <a:r>
              <a:rPr lang="en-US">
                <a:cs typeface="+mn-cs"/>
              </a:rPr>
              <a:t>.</a:t>
            </a:r>
          </a:p>
          <a:p>
            <a:pPr eaLnBrk="1" hangingPunct="1">
              <a:defRPr/>
            </a:pPr>
            <a:endParaRPr lang="en-US">
              <a:cs typeface="+mn-cs"/>
            </a:endParaRPr>
          </a:p>
          <a:p>
            <a:pPr eaLnBrk="1" hangingPunct="1">
              <a:defRPr/>
            </a:pPr>
            <a:r>
              <a:rPr lang="en-US">
                <a:cs typeface="+mn-cs"/>
              </a:rPr>
              <a:t>Here they could </a:t>
            </a:r>
            <a:r>
              <a:rPr lang="ja-JP" altLang="en-US">
                <a:cs typeface="+mn-cs"/>
              </a:rPr>
              <a:t>“</a:t>
            </a:r>
            <a:r>
              <a:rPr lang="en-US">
                <a:cs typeface="+mn-cs"/>
              </a:rPr>
              <a:t>radiate</a:t>
            </a:r>
            <a:r>
              <a:rPr lang="ja-JP" altLang="en-US">
                <a:cs typeface="+mn-cs"/>
              </a:rPr>
              <a:t>”</a:t>
            </a:r>
            <a:r>
              <a:rPr lang="en-US">
                <a:cs typeface="+mn-cs"/>
              </a:rPr>
              <a:t> a real </a:t>
            </a:r>
            <a:r>
              <a:rPr lang="en-US" b="1">
                <a:cs typeface="+mn-cs"/>
              </a:rPr>
              <a:t>Higgs boson</a:t>
            </a:r>
            <a:r>
              <a:rPr lang="en-US">
                <a:cs typeface="+mn-cs"/>
              </a:rPr>
              <a:t>!</a:t>
            </a:r>
          </a:p>
        </p:txBody>
      </p:sp>
      <p:cxnSp>
        <p:nvCxnSpPr>
          <p:cNvPr id="30" name="Curved Connector 26"/>
          <p:cNvCxnSpPr>
            <a:cxnSpLocks noChangeShapeType="1"/>
            <a:stCxn id="29" idx="3"/>
            <a:endCxn id="17" idx="2"/>
          </p:cNvCxnSpPr>
          <p:nvPr/>
        </p:nvCxnSpPr>
        <p:spPr bwMode="auto">
          <a:xfrm>
            <a:off x="3733800" y="1712913"/>
            <a:ext cx="1358900" cy="192087"/>
          </a:xfrm>
          <a:prstGeom prst="curvedConnector3">
            <a:avLst>
              <a:gd name="adj1" fmla="val 50468"/>
            </a:avLst>
          </a:prstGeom>
          <a:noFill/>
          <a:ln w="9525">
            <a:solidFill>
              <a:srgbClr val="4A7EBB"/>
            </a:solidFill>
            <a:round/>
            <a:headEnd/>
            <a:tailEnd type="arrow" w="med" len="med"/>
          </a:ln>
          <a:extLst>
            <a:ext uri="{909E8E84-426E-40dd-AFC4-6F175D3DCCD1}">
              <a14:hiddenFill xmlns="" xmlns:a14="http://schemas.microsoft.com/office/drawing/2010/main">
                <a:noFill/>
              </a14:hiddenFill>
            </a:ext>
          </a:extLst>
        </p:spPr>
      </p:cxnSp>
      <p:sp>
        <p:nvSpPr>
          <p:cNvPr id="36" name="TextBox 35"/>
          <p:cNvSpPr txBox="1"/>
          <p:nvPr/>
        </p:nvSpPr>
        <p:spPr>
          <a:xfrm>
            <a:off x="533400" y="4953000"/>
            <a:ext cx="3200400" cy="1749425"/>
          </a:xfrm>
          <a:prstGeom prst="rect">
            <a:avLst/>
          </a:prstGeom>
          <a:solidFill>
            <a:schemeClr val="tx2">
              <a:lumMod val="20000"/>
              <a:lumOff val="80000"/>
            </a:schemeClr>
          </a:solidFill>
          <a:ln>
            <a:solidFill>
              <a:srgbClr val="00B0F0"/>
            </a:solidFill>
          </a:ln>
        </p:spPr>
        <p:txBody>
          <a:bodyPr>
            <a:spAutoFit/>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eaLnBrk="1" hangingPunct="1">
              <a:defRPr/>
            </a:pPr>
            <a:r>
              <a:rPr lang="en-US">
                <a:cs typeface="+mn-cs"/>
              </a:rPr>
              <a:t>Gluons snap forming </a:t>
            </a:r>
            <a:r>
              <a:rPr lang="en-US" b="1">
                <a:cs typeface="+mn-cs"/>
              </a:rPr>
              <a:t>quark – antiquark pairs</a:t>
            </a:r>
            <a:r>
              <a:rPr lang="en-US">
                <a:cs typeface="+mn-cs"/>
              </a:rPr>
              <a:t>!</a:t>
            </a:r>
          </a:p>
          <a:p>
            <a:pPr eaLnBrk="1" hangingPunct="1">
              <a:defRPr/>
            </a:pPr>
            <a:endParaRPr lang="en-US">
              <a:cs typeface="+mn-cs"/>
            </a:endParaRPr>
          </a:p>
          <a:p>
            <a:pPr eaLnBrk="1" hangingPunct="1">
              <a:defRPr/>
            </a:pPr>
            <a:r>
              <a:rPr lang="en-US">
                <a:cs typeface="+mn-cs"/>
              </a:rPr>
              <a:t>Protons fragment into sprays of newly formed hadronic debris.  Don</a:t>
            </a:r>
            <a:r>
              <a:rPr lang="ja-JP" altLang="en-US">
                <a:cs typeface="+mn-cs"/>
              </a:rPr>
              <a:t>’</a:t>
            </a:r>
            <a:r>
              <a:rPr lang="en-US">
                <a:cs typeface="+mn-cs"/>
              </a:rPr>
              <a:t>t interest us usually.</a:t>
            </a:r>
          </a:p>
        </p:txBody>
      </p:sp>
      <p:cxnSp>
        <p:nvCxnSpPr>
          <p:cNvPr id="37" name="Curved Connector 26"/>
          <p:cNvCxnSpPr>
            <a:stCxn id="36" idx="0"/>
          </p:cNvCxnSpPr>
          <p:nvPr/>
        </p:nvCxnSpPr>
        <p:spPr>
          <a:xfrm rot="5400000" flipH="1" flipV="1">
            <a:off x="2247900" y="4229100"/>
            <a:ext cx="609600" cy="83820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urved Connector 26"/>
          <p:cNvCxnSpPr>
            <a:stCxn id="36" idx="3"/>
          </p:cNvCxnSpPr>
          <p:nvPr/>
        </p:nvCxnSpPr>
        <p:spPr>
          <a:xfrm flipV="1">
            <a:off x="3733800" y="3197225"/>
            <a:ext cx="2209800" cy="263048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Cloud 12"/>
          <p:cNvSpPr>
            <a:spLocks noChangeArrowheads="1"/>
          </p:cNvSpPr>
          <p:nvPr/>
        </p:nvSpPr>
        <p:spPr bwMode="auto">
          <a:xfrm>
            <a:off x="3810000" y="3124200"/>
            <a:ext cx="990600" cy="457200"/>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CC99FF"/>
          </a:solidFill>
          <a:ln w="25400">
            <a:solidFill>
              <a:srgbClr val="FF00FF"/>
            </a:solidFill>
            <a:miter lim="800000"/>
            <a:headEnd/>
            <a:tailEnd/>
          </a:ln>
        </p:spPr>
        <p:txBody>
          <a:bodyPr anchor="ctr"/>
          <a:lstStyle/>
          <a:p>
            <a:pPr algn="ctr"/>
            <a:r>
              <a:rPr lang="en-US" sz="1000">
                <a:solidFill>
                  <a:srgbClr val="FFFFFF"/>
                </a:solidFill>
              </a:rPr>
              <a:t>t-t pair</a:t>
            </a:r>
          </a:p>
        </p:txBody>
      </p:sp>
      <p:sp>
        <p:nvSpPr>
          <p:cNvPr id="35864" name="Line 24"/>
          <p:cNvSpPr>
            <a:spLocks noChangeShapeType="1"/>
          </p:cNvSpPr>
          <p:nvPr/>
        </p:nvSpPr>
        <p:spPr bwMode="auto">
          <a:xfrm flipV="1">
            <a:off x="4343400" y="2133600"/>
            <a:ext cx="838200" cy="1066800"/>
          </a:xfrm>
          <a:prstGeom prst="line">
            <a:avLst/>
          </a:prstGeom>
          <a:noFill/>
          <a:ln w="38100">
            <a:solidFill>
              <a:srgbClr val="00FFFF"/>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39594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40"/>
                                        </p:tgtEl>
                                      </p:cBhvr>
                                    </p:animEffect>
                                    <p:set>
                                      <p:cBhvr>
                                        <p:cTn id="10" dur="1" fill="hold">
                                          <p:stCondLst>
                                            <p:cond delay="1999"/>
                                          </p:stCondLst>
                                        </p:cTn>
                                        <p:tgtEl>
                                          <p:spTgt spid="4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37"/>
                                        </p:tgtEl>
                                      </p:cBhvr>
                                    </p:animEffect>
                                    <p:set>
                                      <p:cBhvr>
                                        <p:cTn id="13" dur="1" fill="hold">
                                          <p:stCondLst>
                                            <p:cond delay="19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36"/>
                                        </p:tgtEl>
                                      </p:cBhvr>
                                    </p:animEffect>
                                    <p:set>
                                      <p:cBhvr>
                                        <p:cTn id="16" dur="1" fill="hold">
                                          <p:stCondLst>
                                            <p:cond delay="1999"/>
                                          </p:stCondLst>
                                        </p:cTn>
                                        <p:tgtEl>
                                          <p:spTgt spid="3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864"/>
                                        </p:tgtEl>
                                        <p:attrNameLst>
                                          <p:attrName>style.visibility</p:attrName>
                                        </p:attrNameLst>
                                      </p:cBhvr>
                                      <p:to>
                                        <p:strVal val="visible"/>
                                      </p:to>
                                    </p:set>
                                    <p:animEffect transition="in" filter="fade">
                                      <p:cBhvr>
                                        <p:cTn id="33" dur="2000"/>
                                        <p:tgtEl>
                                          <p:spTgt spid="358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9" grpId="0" animBg="1"/>
      <p:bldP spid="36" grpId="0" animBg="1"/>
      <p:bldP spid="13" grpId="0" animBg="1"/>
      <p:bldP spid="3586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Higgs Boson Decays into Two Photons</a:t>
            </a:r>
          </a:p>
        </p:txBody>
      </p:sp>
      <p:sp>
        <p:nvSpPr>
          <p:cNvPr id="3" name="Octagon 2"/>
          <p:cNvSpPr/>
          <p:nvPr/>
        </p:nvSpPr>
        <p:spPr>
          <a:xfrm>
            <a:off x="4343400" y="3200400"/>
            <a:ext cx="533400" cy="457200"/>
          </a:xfrm>
          <a:prstGeom prst="octagon">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Higgs</a:t>
            </a:r>
          </a:p>
        </p:txBody>
      </p:sp>
      <p:sp>
        <p:nvSpPr>
          <p:cNvPr id="18" name="TextBox 17"/>
          <p:cNvSpPr txBox="1"/>
          <p:nvPr/>
        </p:nvSpPr>
        <p:spPr>
          <a:xfrm>
            <a:off x="5029200" y="4343400"/>
            <a:ext cx="3657600" cy="646331"/>
          </a:xfrm>
          <a:prstGeom prst="rect">
            <a:avLst/>
          </a:prstGeom>
          <a:solidFill>
            <a:schemeClr val="accent6">
              <a:lumMod val="60000"/>
              <a:lumOff val="40000"/>
            </a:schemeClr>
          </a:solidFill>
          <a:ln>
            <a:solidFill>
              <a:srgbClr val="00B0F0"/>
            </a:solidFill>
          </a:ln>
        </p:spPr>
        <p:txBody>
          <a:bodyPr wrap="square" rtlCol="0">
            <a:spAutoFit/>
          </a:bodyPr>
          <a:lstStyle/>
          <a:p>
            <a:r>
              <a:rPr lang="en-US" dirty="0"/>
              <a:t>Photons can be directly observed with our detectors.</a:t>
            </a:r>
          </a:p>
        </p:txBody>
      </p:sp>
      <p:sp>
        <p:nvSpPr>
          <p:cNvPr id="19" name="Cloud 12"/>
          <p:cNvSpPr>
            <a:spLocks noChangeArrowheads="1"/>
          </p:cNvSpPr>
          <p:nvPr/>
        </p:nvSpPr>
        <p:spPr bwMode="auto">
          <a:xfrm>
            <a:off x="4076700" y="3200400"/>
            <a:ext cx="990600" cy="457200"/>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lnTo>
                  <a:pt x="3900" y="14370"/>
                </a:ln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solidFill>
            <a:srgbClr val="CC99FF"/>
          </a:solidFill>
          <a:ln w="25400">
            <a:solidFill>
              <a:srgbClr val="FF00FF"/>
            </a:solidFill>
            <a:miter lim="800000"/>
            <a:headEnd/>
            <a:tailEnd/>
          </a:ln>
        </p:spPr>
        <p:txBody>
          <a:bodyPr anchor="ctr"/>
          <a:lstStyle/>
          <a:p>
            <a:pPr algn="ctr"/>
            <a:r>
              <a:rPr lang="en-US" sz="1000">
                <a:solidFill>
                  <a:srgbClr val="FFFFFF"/>
                </a:solidFill>
              </a:rPr>
              <a:t>t-t pair</a:t>
            </a:r>
          </a:p>
        </p:txBody>
      </p:sp>
      <p:sp>
        <p:nvSpPr>
          <p:cNvPr id="20" name="Up Arrow 19"/>
          <p:cNvSpPr/>
          <p:nvPr/>
        </p:nvSpPr>
        <p:spPr>
          <a:xfrm rot="14722855">
            <a:off x="3478720" y="3529684"/>
            <a:ext cx="381000" cy="689168"/>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3822241">
            <a:off x="5207381" y="2645857"/>
            <a:ext cx="381000" cy="689168"/>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Preparation 26"/>
          <p:cNvSpPr/>
          <p:nvPr/>
        </p:nvSpPr>
        <p:spPr>
          <a:xfrm>
            <a:off x="5791200" y="2286000"/>
            <a:ext cx="1447800" cy="381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latin typeface="Times New Roman" pitchFamily="18" charset="0"/>
              </a:rPr>
              <a:t>Photon</a:t>
            </a:r>
          </a:p>
          <a:p>
            <a:pPr algn="ctr">
              <a:defRPr/>
            </a:pPr>
            <a:r>
              <a:rPr lang="en-US" sz="900" dirty="0">
                <a:solidFill>
                  <a:srgbClr val="FFFFFF"/>
                </a:solidFill>
                <a:latin typeface="Times New Roman" pitchFamily="18" charset="0"/>
              </a:rPr>
              <a:t>0 mass</a:t>
            </a:r>
          </a:p>
        </p:txBody>
      </p:sp>
      <p:sp>
        <p:nvSpPr>
          <p:cNvPr id="23" name="Flowchart: Preparation 26"/>
          <p:cNvSpPr/>
          <p:nvPr/>
        </p:nvSpPr>
        <p:spPr>
          <a:xfrm>
            <a:off x="1828800" y="4114800"/>
            <a:ext cx="1447800" cy="381000"/>
          </a:xfrm>
          <a:prstGeom prst="flowChartPreparation">
            <a:avLst/>
          </a:prstGeom>
          <a:gradFill flip="none" rotWithShape="1">
            <a:gsLst>
              <a:gs pos="0">
                <a:srgbClr val="00B0F0"/>
              </a:gs>
              <a:gs pos="0">
                <a:srgbClr val="00B0F0"/>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latin typeface="Times New Roman" pitchFamily="18" charset="0"/>
              </a:rPr>
              <a:t>Photon</a:t>
            </a:r>
          </a:p>
          <a:p>
            <a:pPr algn="ctr">
              <a:defRPr/>
            </a:pPr>
            <a:r>
              <a:rPr lang="en-US" sz="900">
                <a:solidFill>
                  <a:srgbClr val="FFFFFF"/>
                </a:solidFill>
                <a:latin typeface="Times New Roman" pitchFamily="18" charset="0"/>
              </a:rPr>
              <a:t>0 mass</a:t>
            </a:r>
          </a:p>
        </p:txBody>
      </p:sp>
      <p:pic>
        <p:nvPicPr>
          <p:cNvPr id="5" name="Picture 4"/>
          <p:cNvPicPr>
            <a:picLocks noChangeAspect="1"/>
          </p:cNvPicPr>
          <p:nvPr/>
        </p:nvPicPr>
        <p:blipFill>
          <a:blip r:embed="rId4"/>
          <a:stretch>
            <a:fillRect/>
          </a:stretch>
        </p:blipFill>
        <p:spPr>
          <a:xfrm>
            <a:off x="152400" y="762000"/>
            <a:ext cx="4241800" cy="1924789"/>
          </a:xfrm>
          <a:prstGeom prst="rect">
            <a:avLst/>
          </a:prstGeom>
        </p:spPr>
      </p:pic>
    </p:spTree>
    <p:extLst>
      <p:ext uri="{BB962C8B-B14F-4D97-AF65-F5344CB8AC3E}">
        <p14:creationId xmlns:p14="http://schemas.microsoft.com/office/powerpoint/2010/main" val="24129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ntr"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8" grpId="0" animBg="1"/>
      <p:bldP spid="19" grpId="0" animBg="1"/>
      <p:bldP spid="19" grpId="1"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tunnel"/>
          <p:cNvPicPr>
            <a:picLocks noChangeAspect="1" noChangeArrowheads="1"/>
          </p:cNvPicPr>
          <p:nvPr/>
        </p:nvPicPr>
        <p:blipFill>
          <a:blip r:embed="rId3"/>
          <a:srcRect/>
          <a:stretch>
            <a:fillRect/>
          </a:stretch>
        </p:blipFill>
        <p:spPr bwMode="auto">
          <a:xfrm>
            <a:off x="4800600" y="1736781"/>
            <a:ext cx="4235188" cy="2759019"/>
          </a:xfrm>
          <a:prstGeom prst="rect">
            <a:avLst/>
          </a:prstGeom>
          <a:noFill/>
          <a:ln>
            <a:solidFill>
              <a:schemeClr val="tx1"/>
            </a:solidFill>
          </a:ln>
        </p:spPr>
      </p:pic>
      <p:sp>
        <p:nvSpPr>
          <p:cNvPr id="3" name="TextBox 2"/>
          <p:cNvSpPr txBox="1"/>
          <p:nvPr/>
        </p:nvSpPr>
        <p:spPr>
          <a:xfrm>
            <a:off x="326894" y="1000780"/>
            <a:ext cx="8490212" cy="400110"/>
          </a:xfrm>
          <a:prstGeom prst="rect">
            <a:avLst/>
          </a:prstGeom>
          <a:noFill/>
        </p:spPr>
        <p:txBody>
          <a:bodyPr wrap="square" rtlCol="0">
            <a:spAutoFit/>
          </a:bodyPr>
          <a:lstStyle/>
          <a:p>
            <a:pPr algn="ctr"/>
            <a:r>
              <a:rPr lang="en-US" sz="1600" dirty="0"/>
              <a:t>in the </a:t>
            </a:r>
            <a:r>
              <a:rPr lang="en-US" sz="2000" dirty="0">
                <a:effectLst>
                  <a:outerShdw blurRad="50800" dist="38100" dir="2700000" algn="tl" rotWithShape="0">
                    <a:prstClr val="black">
                      <a:alpha val="40000"/>
                    </a:prstClr>
                  </a:outerShdw>
                </a:effectLst>
              </a:rPr>
              <a:t>emptiest</a:t>
            </a:r>
            <a:r>
              <a:rPr lang="en-US" sz="1600" dirty="0"/>
              <a:t> place in our solar system, lies the world’s </a:t>
            </a:r>
            <a:r>
              <a:rPr lang="en-US" sz="2000" dirty="0">
                <a:effectLst>
                  <a:outerShdw blurRad="38100" dist="38100" dir="2700000" algn="tl">
                    <a:srgbClr val="000000">
                      <a:alpha val="43137"/>
                    </a:srgbClr>
                  </a:outerShdw>
                </a:effectLst>
              </a:rPr>
              <a:t>fastest</a:t>
            </a:r>
            <a:r>
              <a:rPr lang="en-US" sz="1600" dirty="0"/>
              <a:t> racetrack,</a:t>
            </a:r>
            <a:endParaRPr lang="en-US" sz="1600" dirty="0">
              <a:solidFill>
                <a:schemeClr val="bg1"/>
              </a:solidFill>
            </a:endParaRPr>
          </a:p>
        </p:txBody>
      </p:sp>
      <p:sp>
        <p:nvSpPr>
          <p:cNvPr id="4" name="TextBox 3"/>
          <p:cNvSpPr txBox="1"/>
          <p:nvPr/>
        </p:nvSpPr>
        <p:spPr>
          <a:xfrm>
            <a:off x="196588" y="4923472"/>
            <a:ext cx="8839200" cy="646331"/>
          </a:xfrm>
          <a:prstGeom prst="rect">
            <a:avLst/>
          </a:prstGeom>
          <a:noFill/>
        </p:spPr>
        <p:txBody>
          <a:bodyPr wrap="square" rtlCol="0">
            <a:spAutoFit/>
          </a:bodyPr>
          <a:lstStyle/>
          <a:p>
            <a:pPr algn="ctr"/>
            <a:r>
              <a:rPr lang="en-US" dirty="0"/>
              <a:t>The beam pipe is evacuated to the same vacuum as interplanetary space</a:t>
            </a:r>
          </a:p>
          <a:p>
            <a:pPr algn="ctr"/>
            <a:r>
              <a:rPr lang="en-US" dirty="0"/>
              <a:t>The pressure is about 1/10</a:t>
            </a:r>
            <a:r>
              <a:rPr lang="en-US" baseline="30000" dirty="0"/>
              <a:t>th</a:t>
            </a:r>
            <a:r>
              <a:rPr lang="en-US" dirty="0"/>
              <a:t> that of the surface of the moon.</a:t>
            </a:r>
          </a:p>
        </p:txBody>
      </p:sp>
      <p:sp>
        <p:nvSpPr>
          <p:cNvPr id="5" name="Rectangle 4"/>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Large Hadron Collider</a:t>
            </a:r>
          </a:p>
        </p:txBody>
      </p:sp>
      <p:pic>
        <p:nvPicPr>
          <p:cNvPr id="6" name="Picture 5" descr="interconnect">
            <a:extLst>
              <a:ext uri="{FF2B5EF4-FFF2-40B4-BE49-F238E27FC236}">
                <a16:creationId xmlns:a16="http://schemas.microsoft.com/office/drawing/2014/main" id="{25BF79A6-816F-2141-8255-1B8EEA98DEBD}"/>
              </a:ext>
            </a:extLst>
          </p:cNvPr>
          <p:cNvPicPr>
            <a:picLocks noChangeAspect="1" noChangeArrowheads="1"/>
          </p:cNvPicPr>
          <p:nvPr/>
        </p:nvPicPr>
        <p:blipFill>
          <a:blip r:embed="rId4"/>
          <a:srcRect/>
          <a:stretch>
            <a:fillRect/>
          </a:stretch>
        </p:blipFill>
        <p:spPr bwMode="auto">
          <a:xfrm>
            <a:off x="196588" y="1736782"/>
            <a:ext cx="4229683" cy="2759018"/>
          </a:xfrm>
          <a:prstGeom prst="rect">
            <a:avLst/>
          </a:prstGeom>
          <a:noFill/>
          <a:ln>
            <a:solidFill>
              <a:schemeClr val="tx1"/>
            </a:solidFill>
          </a:ln>
        </p:spPr>
      </p:pic>
      <p:sp>
        <p:nvSpPr>
          <p:cNvPr id="7" name="Rectangle 6">
            <a:extLst>
              <a:ext uri="{FF2B5EF4-FFF2-40B4-BE49-F238E27FC236}">
                <a16:creationId xmlns:a16="http://schemas.microsoft.com/office/drawing/2014/main" id="{A7C1FBBB-EBFA-894C-8BC4-00C834A3450F}"/>
              </a:ext>
            </a:extLst>
          </p:cNvPr>
          <p:cNvSpPr/>
          <p:nvPr/>
        </p:nvSpPr>
        <p:spPr>
          <a:xfrm>
            <a:off x="196588" y="5830669"/>
            <a:ext cx="8620518" cy="646331"/>
          </a:xfrm>
          <a:prstGeom prst="rect">
            <a:avLst/>
          </a:prstGeom>
        </p:spPr>
        <p:txBody>
          <a:bodyPr wrap="square">
            <a:spAutoFit/>
          </a:bodyPr>
          <a:lstStyle/>
          <a:p>
            <a:pPr algn="ctr"/>
            <a:r>
              <a:rPr lang="en-US" dirty="0"/>
              <a:t>Protons race around a 27 km circuit at </a:t>
            </a:r>
            <a:r>
              <a:rPr lang="en-US" b="1" dirty="0"/>
              <a:t>99.9999991%</a:t>
            </a:r>
            <a:r>
              <a:rPr lang="en-US" dirty="0"/>
              <a:t> (6.5 </a:t>
            </a:r>
            <a:r>
              <a:rPr lang="en-US" dirty="0" err="1"/>
              <a:t>TeV</a:t>
            </a:r>
            <a:r>
              <a:rPr lang="en-US" dirty="0"/>
              <a:t>) the speed of light, </a:t>
            </a:r>
          </a:p>
          <a:p>
            <a:pPr algn="ctr"/>
            <a:r>
              <a:rPr lang="en-US" dirty="0"/>
              <a:t>crashing into each other </a:t>
            </a:r>
            <a:r>
              <a:rPr lang="en-US" b="1" dirty="0"/>
              <a:t>40,000,000</a:t>
            </a:r>
            <a:r>
              <a:rPr lang="en-US" dirty="0"/>
              <a:t> times a second.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ATLAS, CMS, ALICE and </a:t>
            </a:r>
            <a:r>
              <a:rPr lang="en-US" sz="2800" dirty="0" err="1">
                <a:latin typeface="Times New Roman" pitchFamily="18" charset="0"/>
                <a:cs typeface="Times New Roman" pitchFamily="18" charset="0"/>
              </a:rPr>
              <a:t>LHCb</a:t>
            </a:r>
            <a:endParaRPr lang="en-US" sz="28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srcRect/>
          <a:stretch>
            <a:fillRect/>
          </a:stretch>
        </p:blipFill>
        <p:spPr bwMode="auto">
          <a:xfrm>
            <a:off x="0" y="701589"/>
            <a:ext cx="4100704" cy="2575011"/>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a:srcRect/>
          <a:stretch>
            <a:fillRect/>
          </a:stretch>
        </p:blipFill>
        <p:spPr bwMode="auto">
          <a:xfrm>
            <a:off x="5334000" y="685801"/>
            <a:ext cx="3810000" cy="266178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a:srcRect/>
          <a:stretch>
            <a:fillRect/>
          </a:stretch>
        </p:blipFill>
        <p:spPr bwMode="auto">
          <a:xfrm>
            <a:off x="0" y="3856892"/>
            <a:ext cx="4267200" cy="3001107"/>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a:srcRect/>
          <a:stretch>
            <a:fillRect/>
          </a:stretch>
        </p:blipFill>
        <p:spPr bwMode="auto">
          <a:xfrm>
            <a:off x="4572000" y="4069977"/>
            <a:ext cx="4571999" cy="278802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pic>
        <p:nvPicPr>
          <p:cNvPr id="2050" name="Picture 2"/>
          <p:cNvPicPr>
            <a:picLocks noChangeAspect="1" noChangeArrowheads="1"/>
          </p:cNvPicPr>
          <p:nvPr/>
        </p:nvPicPr>
        <p:blipFill>
          <a:blip r:embed="rId3"/>
          <a:srcRect/>
          <a:stretch>
            <a:fillRect/>
          </a:stretch>
        </p:blipFill>
        <p:spPr bwMode="auto">
          <a:xfrm>
            <a:off x="685800" y="1076325"/>
            <a:ext cx="7772400" cy="509587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pic>
        <p:nvPicPr>
          <p:cNvPr id="4098" name="Picture 2"/>
          <p:cNvPicPr>
            <a:picLocks noChangeAspect="1" noChangeArrowheads="1"/>
          </p:cNvPicPr>
          <p:nvPr/>
        </p:nvPicPr>
        <p:blipFill>
          <a:blip r:embed="rId3"/>
          <a:srcRect/>
          <a:stretch>
            <a:fillRect/>
          </a:stretch>
        </p:blipFill>
        <p:spPr bwMode="auto">
          <a:xfrm>
            <a:off x="561975" y="886956"/>
            <a:ext cx="8020050" cy="5353050"/>
          </a:xfrm>
          <a:prstGeom prst="rect">
            <a:avLst/>
          </a:prstGeom>
          <a:noFill/>
          <a:ln w="9525">
            <a:noFill/>
            <a:miter lim="800000"/>
            <a:headEnd/>
            <a:tailEnd/>
          </a:ln>
          <a:effectLst/>
        </p:spPr>
      </p:pic>
      <p:sp>
        <p:nvSpPr>
          <p:cNvPr id="4" name="TextBox 5">
            <a:extLst>
              <a:ext uri="{FF2B5EF4-FFF2-40B4-BE49-F238E27FC236}">
                <a16:creationId xmlns:a16="http://schemas.microsoft.com/office/drawing/2014/main" id="{0A4A1D95-901E-EC41-82DE-B09A5AB666BC}"/>
              </a:ext>
            </a:extLst>
          </p:cNvPr>
          <p:cNvSpPr txBox="1">
            <a:spLocks noChangeArrowheads="1"/>
          </p:cNvSpPr>
          <p:nvPr/>
        </p:nvSpPr>
        <p:spPr bwMode="auto">
          <a:xfrm>
            <a:off x="561975" y="6352401"/>
            <a:ext cx="3657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dirty="0">
                <a:solidFill>
                  <a:srgbClr val="7F7F7F"/>
                </a:solidFill>
              </a:rPr>
              <a:t>Inserting the Tracker into the CMS experiment. 2008.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sp>
        <p:nvSpPr>
          <p:cNvPr id="3" name="Rectangle 2">
            <a:hlinkClick r:id="rId4" action="ppaction://hlinksldjump"/>
          </p:cNvPr>
          <p:cNvSpPr/>
          <p:nvPr/>
        </p:nvSpPr>
        <p:spPr>
          <a:xfrm>
            <a:off x="2481708" y="5787835"/>
            <a:ext cx="1518222"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rId5" action="ppaction://hlinksldjump"/>
          </p:cNvPr>
          <p:cNvSpPr/>
          <p:nvPr/>
        </p:nvSpPr>
        <p:spPr>
          <a:xfrm>
            <a:off x="370812" y="5794187"/>
            <a:ext cx="1270033"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action="ppaction://hlinksldjump"/>
          </p:cNvPr>
          <p:cNvSpPr/>
          <p:nvPr/>
        </p:nvSpPr>
        <p:spPr>
          <a:xfrm>
            <a:off x="4580445" y="5782268"/>
            <a:ext cx="3269816"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action="ppaction://hlinksldjump"/>
          </p:cNvPr>
          <p:cNvSpPr/>
          <p:nvPr/>
        </p:nvSpPr>
        <p:spPr>
          <a:xfrm>
            <a:off x="364814" y="6214588"/>
            <a:ext cx="3513026"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8" action="ppaction://hlinksldjump"/>
          </p:cNvPr>
          <p:cNvSpPr/>
          <p:nvPr/>
        </p:nvSpPr>
        <p:spPr>
          <a:xfrm>
            <a:off x="4593956" y="6228098"/>
            <a:ext cx="1445746"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22512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856" y="1569891"/>
            <a:ext cx="4257340" cy="1788082"/>
          </a:xfrm>
          <a:prstGeom prst="rect">
            <a:avLst/>
          </a:prstGeom>
        </p:spPr>
      </p:pic>
      <p:pic>
        <p:nvPicPr>
          <p:cNvPr id="6" name="Picture 5" descr="Mu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1" y="2092062"/>
            <a:ext cx="8460009"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281" y="2050921"/>
            <a:ext cx="1665012" cy="532804"/>
          </a:xfrm>
          <a:prstGeom prst="rect">
            <a:avLst/>
          </a:prstGeom>
        </p:spPr>
      </p:pic>
      <p:pic>
        <p:nvPicPr>
          <p:cNvPr id="5" name="Picture 4" descr="MuonKe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591" y="5838925"/>
            <a:ext cx="1395167" cy="240666"/>
          </a:xfrm>
          <a:prstGeom prst="rect">
            <a:avLst/>
          </a:prstGeom>
        </p:spPr>
      </p:pic>
      <p:sp>
        <p:nvSpPr>
          <p:cNvPr id="8" name="Rectangle 7">
            <a:hlinkClick r:id="rId8" action="ppaction://hlinksldjump"/>
          </p:cNvPr>
          <p:cNvSpPr/>
          <p:nvPr/>
        </p:nvSpPr>
        <p:spPr>
          <a:xfrm>
            <a:off x="0" y="120519"/>
            <a:ext cx="9144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16489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02" y="2370662"/>
            <a:ext cx="1323884"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99" y="2358255"/>
            <a:ext cx="1522655" cy="636470"/>
          </a:xfrm>
          <a:prstGeom prst="rect">
            <a:avLst/>
          </a:prstGeom>
        </p:spPr>
      </p:pic>
      <p:pic>
        <p:nvPicPr>
          <p:cNvPr id="5" name="Picture 4" descr="Elect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1872" y="5824326"/>
            <a:ext cx="1415328" cy="229283"/>
          </a:xfrm>
          <a:prstGeom prst="rect">
            <a:avLst/>
          </a:prstGeom>
        </p:spPr>
      </p:pic>
      <p:sp>
        <p:nvSpPr>
          <p:cNvPr id="6" name="Rectangle 5">
            <a:hlinkClick r:id="rId7" action="ppaction://hlinksldjump"/>
          </p:cNvPr>
          <p:cNvSpPr/>
          <p:nvPr/>
        </p:nvSpPr>
        <p:spPr>
          <a:xfrm>
            <a:off x="0" y="120519"/>
            <a:ext cx="9144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28976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84" y="2399547"/>
            <a:ext cx="1859264"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64" y="2362315"/>
            <a:ext cx="2706735"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8938" y="5757195"/>
            <a:ext cx="3259604" cy="404191"/>
          </a:xfrm>
          <a:prstGeom prst="rect">
            <a:avLst/>
          </a:prstGeom>
        </p:spPr>
      </p:pic>
      <p:sp>
        <p:nvSpPr>
          <p:cNvPr id="7" name="Rectangle 6">
            <a:hlinkClick r:id="rId7" action="ppaction://hlinksldjump"/>
          </p:cNvPr>
          <p:cNvSpPr/>
          <p:nvPr/>
        </p:nvSpPr>
        <p:spPr>
          <a:xfrm>
            <a:off x="0" y="120519"/>
            <a:ext cx="9144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45394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45" y="6246874"/>
            <a:ext cx="339180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374" y="1903776"/>
            <a:ext cx="1995326"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020" y="1378017"/>
            <a:ext cx="1211828" cy="887536"/>
          </a:xfrm>
          <a:prstGeom prst="rect">
            <a:avLst/>
          </a:prstGeom>
        </p:spPr>
      </p:pic>
      <p:sp>
        <p:nvSpPr>
          <p:cNvPr id="6" name="Rectangle 5">
            <a:hlinkClick r:id="rId7" action="ppaction://hlinksldjump"/>
          </p:cNvPr>
          <p:cNvSpPr/>
          <p:nvPr/>
        </p:nvSpPr>
        <p:spPr>
          <a:xfrm>
            <a:off x="0" y="120519"/>
            <a:ext cx="9144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395443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9144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446" y="6263143"/>
            <a:ext cx="1351163" cy="233076"/>
          </a:xfrm>
          <a:prstGeom prst="rect">
            <a:avLst/>
          </a:prstGeom>
        </p:spPr>
      </p:pic>
      <p:pic>
        <p:nvPicPr>
          <p:cNvPr id="4" name="Picture 3" descr="PhotonTra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82" y="1813085"/>
            <a:ext cx="1184961" cy="736988"/>
          </a:xfrm>
          <a:prstGeom prst="rect">
            <a:avLst/>
          </a:prstGeom>
        </p:spPr>
      </p:pic>
      <p:pic>
        <p:nvPicPr>
          <p:cNvPr id="5" name="Picture 4" descr="PhotonHit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300" y="1622489"/>
            <a:ext cx="349429" cy="319306"/>
          </a:xfrm>
          <a:prstGeom prst="rect">
            <a:avLst/>
          </a:prstGeom>
        </p:spPr>
      </p:pic>
      <p:sp>
        <p:nvSpPr>
          <p:cNvPr id="6" name="Rectangle 5">
            <a:hlinkClick r:id="rId7" action="ppaction://hlinksldjump"/>
          </p:cNvPr>
          <p:cNvSpPr/>
          <p:nvPr/>
        </p:nvSpPr>
        <p:spPr>
          <a:xfrm>
            <a:off x="0" y="120519"/>
            <a:ext cx="9144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CMS</a:t>
            </a:r>
          </a:p>
        </p:txBody>
      </p:sp>
    </p:spTree>
    <p:extLst>
      <p:ext uri="{BB962C8B-B14F-4D97-AF65-F5344CB8AC3E}">
        <p14:creationId xmlns:p14="http://schemas.microsoft.com/office/powerpoint/2010/main" val="215318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3049030380"/>
              </p:ext>
            </p:extLst>
          </p:nvPr>
        </p:nvGraphicFramePr>
        <p:xfrm>
          <a:off x="4572000" y="9906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 </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γγ</a:t>
            </a:r>
            <a:r>
              <a:rPr lang="en-US" sz="2800" dirty="0">
                <a:latin typeface="Times New Roman" pitchFamily="18" charset="0"/>
                <a:cs typeface="Times New Roman" pitchFamily="18" charset="0"/>
                <a:sym typeface="Wingdings"/>
              </a:rPr>
              <a:t> – Invariant Mass</a:t>
            </a:r>
            <a:endParaRPr lang="en-US" sz="2800" dirty="0">
              <a:latin typeface="Times New Roman" pitchFamily="18" charset="0"/>
              <a:cs typeface="Times New Roman" pitchFamily="18" charset="0"/>
            </a:endParaRPr>
          </a:p>
        </p:txBody>
      </p:sp>
      <p:sp>
        <p:nvSpPr>
          <p:cNvPr id="18" name="TextBox 17"/>
          <p:cNvSpPr txBox="1"/>
          <p:nvPr/>
        </p:nvSpPr>
        <p:spPr>
          <a:xfrm>
            <a:off x="533400" y="4120277"/>
            <a:ext cx="8305800" cy="2585323"/>
          </a:xfrm>
          <a:prstGeom prst="rect">
            <a:avLst/>
          </a:prstGeom>
          <a:solidFill>
            <a:schemeClr val="accent6">
              <a:lumMod val="60000"/>
              <a:lumOff val="40000"/>
            </a:schemeClr>
          </a:solidFill>
          <a:ln>
            <a:solidFill>
              <a:srgbClr val="00B0F0"/>
            </a:solidFill>
          </a:ln>
        </p:spPr>
        <p:txBody>
          <a:bodyPr wrap="square" rtlCol="0">
            <a:spAutoFit/>
          </a:bodyPr>
          <a:lstStyle/>
          <a:p>
            <a:pPr>
              <a:defRPr/>
            </a:pPr>
            <a:r>
              <a:rPr lang="en-US" dirty="0">
                <a:latin typeface="Times New Roman" pitchFamily="18" charset="0"/>
              </a:rPr>
              <a:t>Recall </a:t>
            </a:r>
            <a:r>
              <a:rPr lang="en-US" i="1" dirty="0">
                <a:latin typeface="Times New Roman" pitchFamily="18" charset="0"/>
              </a:rPr>
              <a:t>E</a:t>
            </a:r>
            <a:r>
              <a:rPr lang="en-US" i="1" baseline="30000" dirty="0">
                <a:latin typeface="Times New Roman" pitchFamily="18" charset="0"/>
              </a:rPr>
              <a:t>2</a:t>
            </a:r>
            <a:r>
              <a:rPr lang="en-US" i="1" dirty="0">
                <a:latin typeface="Times New Roman" pitchFamily="18" charset="0"/>
              </a:rPr>
              <a:t> = p</a:t>
            </a:r>
            <a:r>
              <a:rPr lang="en-US" i="1" baseline="30000" dirty="0">
                <a:latin typeface="Times New Roman" pitchFamily="18" charset="0"/>
              </a:rPr>
              <a:t>2</a:t>
            </a:r>
            <a:r>
              <a:rPr lang="en-US" i="1" dirty="0">
                <a:latin typeface="Times New Roman" pitchFamily="18" charset="0"/>
              </a:rPr>
              <a:t>c</a:t>
            </a:r>
            <a:r>
              <a:rPr lang="en-US" i="1" baseline="30000" dirty="0">
                <a:latin typeface="Times New Roman" pitchFamily="18" charset="0"/>
              </a:rPr>
              <a:t>2</a:t>
            </a:r>
            <a:r>
              <a:rPr lang="en-US" i="1" dirty="0">
                <a:latin typeface="Times New Roman" pitchFamily="18" charset="0"/>
              </a:rPr>
              <a:t> + m</a:t>
            </a:r>
            <a:r>
              <a:rPr lang="en-US" i="1" baseline="30000" dirty="0">
                <a:latin typeface="Times New Roman" pitchFamily="18" charset="0"/>
              </a:rPr>
              <a:t>2</a:t>
            </a:r>
            <a:r>
              <a:rPr lang="en-US" i="1" dirty="0">
                <a:latin typeface="Times New Roman" pitchFamily="18" charset="0"/>
              </a:rPr>
              <a:t>c</a:t>
            </a:r>
            <a:r>
              <a:rPr lang="en-US" i="1" baseline="30000" dirty="0">
                <a:latin typeface="Times New Roman" pitchFamily="18" charset="0"/>
              </a:rPr>
              <a:t>4</a:t>
            </a:r>
            <a:r>
              <a:rPr lang="en-US" i="1" dirty="0">
                <a:latin typeface="Times New Roman" pitchFamily="18" charset="0"/>
              </a:rPr>
              <a:t> </a:t>
            </a:r>
            <a:r>
              <a:rPr lang="en-US" dirty="0">
                <a:latin typeface="Times New Roman" pitchFamily="18" charset="0"/>
              </a:rPr>
              <a:t>(Special Theory of Relativity)</a:t>
            </a:r>
            <a:endParaRPr lang="en-US" i="1" baseline="30000" dirty="0">
              <a:latin typeface="Times New Roman" pitchFamily="18" charset="0"/>
            </a:endParaRPr>
          </a:p>
          <a:p>
            <a:pPr>
              <a:defRPr/>
            </a:pPr>
            <a:endParaRPr lang="en-US" dirty="0">
              <a:latin typeface="Times New Roman" pitchFamily="18" charset="0"/>
            </a:endParaRPr>
          </a:p>
          <a:p>
            <a:pPr>
              <a:defRPr/>
            </a:pPr>
            <a:r>
              <a:rPr lang="en-US" dirty="0">
                <a:latin typeface="Times New Roman" pitchFamily="18" charset="0"/>
              </a:rPr>
              <a:t>This holds true for the energy and momentum of the Higgs boson.</a:t>
            </a:r>
          </a:p>
          <a:p>
            <a:pPr>
              <a:defRPr/>
            </a:pPr>
            <a:endParaRPr lang="en-US" dirty="0">
              <a:latin typeface="Times New Roman" pitchFamily="18" charset="0"/>
            </a:endParaRPr>
          </a:p>
          <a:p>
            <a:pPr>
              <a:defRPr/>
            </a:pPr>
            <a:r>
              <a:rPr lang="en-US" dirty="0">
                <a:latin typeface="Times New Roman" pitchFamily="18" charset="0"/>
              </a:rPr>
              <a:t>The energy of the Higgs boson is the scalar sum of the energies of the 2 photons.</a:t>
            </a:r>
          </a:p>
          <a:p>
            <a:pPr>
              <a:defRPr/>
            </a:pPr>
            <a:endParaRPr lang="en-US" dirty="0">
              <a:latin typeface="Times New Roman" pitchFamily="18" charset="0"/>
            </a:endParaRPr>
          </a:p>
          <a:p>
            <a:pPr>
              <a:defRPr/>
            </a:pPr>
            <a:r>
              <a:rPr lang="en-US" dirty="0">
                <a:latin typeface="Times New Roman" pitchFamily="18" charset="0"/>
              </a:rPr>
              <a:t>The momentum of the Higgs boson is the vector sum of the momenta of the 2 photons.</a:t>
            </a:r>
          </a:p>
          <a:p>
            <a:pPr>
              <a:defRPr/>
            </a:pPr>
            <a:endParaRPr lang="en-US" dirty="0">
              <a:latin typeface="Times New Roman" pitchFamily="18" charset="0"/>
            </a:endParaRPr>
          </a:p>
          <a:p>
            <a:pPr>
              <a:defRPr/>
            </a:pPr>
            <a:r>
              <a:rPr lang="en-US" dirty="0">
                <a:latin typeface="Times New Roman" pitchFamily="18" charset="0"/>
              </a:rPr>
              <a:t>                     will peak at the mass, </a:t>
            </a:r>
            <a:r>
              <a:rPr lang="en-US" i="1" dirty="0">
                <a:latin typeface="Times New Roman" pitchFamily="18" charset="0"/>
              </a:rPr>
              <a:t>mc</a:t>
            </a:r>
            <a:r>
              <a:rPr lang="en-US" i="1" baseline="30000" dirty="0">
                <a:latin typeface="Times New Roman" pitchFamily="18" charset="0"/>
              </a:rPr>
              <a:t>2</a:t>
            </a:r>
            <a:r>
              <a:rPr lang="en-US" dirty="0">
                <a:latin typeface="Times New Roman" pitchFamily="18" charset="0"/>
              </a:rPr>
              <a:t>, of the Higgs boson.</a:t>
            </a:r>
          </a:p>
        </p:txBody>
      </p:sp>
      <p:pic>
        <p:nvPicPr>
          <p:cNvPr id="5" name="Picture 4"/>
          <p:cNvPicPr>
            <a:picLocks noChangeAspect="1"/>
          </p:cNvPicPr>
          <p:nvPr/>
        </p:nvPicPr>
        <p:blipFill>
          <a:blip r:embed="rId5"/>
          <a:stretch>
            <a:fillRect/>
          </a:stretch>
        </p:blipFill>
        <p:spPr>
          <a:xfrm>
            <a:off x="152400" y="1295400"/>
            <a:ext cx="4241800" cy="1924789"/>
          </a:xfrm>
          <a:prstGeom prst="rect">
            <a:avLst/>
          </a:prstGeom>
        </p:spPr>
      </p:pic>
      <p:sp>
        <p:nvSpPr>
          <p:cNvPr id="3" name="TextBox 2"/>
          <p:cNvSpPr txBox="1"/>
          <p:nvPr/>
        </p:nvSpPr>
        <p:spPr>
          <a:xfrm rot="16200000">
            <a:off x="3759976" y="1738092"/>
            <a:ext cx="1559516" cy="369332"/>
          </a:xfrm>
          <a:prstGeom prst="rect">
            <a:avLst/>
          </a:prstGeom>
          <a:noFill/>
        </p:spPr>
        <p:txBody>
          <a:bodyPr wrap="none" rtlCol="0">
            <a:spAutoFit/>
          </a:bodyPr>
          <a:lstStyle/>
          <a:p>
            <a:r>
              <a:rPr lang="en-US" dirty="0"/>
              <a:t>Events / 5 </a:t>
            </a:r>
            <a:r>
              <a:rPr lang="en-US" dirty="0" err="1"/>
              <a:t>GeV</a:t>
            </a:r>
            <a:endParaRPr lang="en-US" dirty="0"/>
          </a:p>
        </p:txBody>
      </p:sp>
      <p:sp>
        <p:nvSpPr>
          <p:cNvPr id="4" name="Rectangle 3"/>
          <p:cNvSpPr/>
          <p:nvPr/>
        </p:nvSpPr>
        <p:spPr>
          <a:xfrm>
            <a:off x="7772400" y="3593068"/>
            <a:ext cx="1147520" cy="369332"/>
          </a:xfrm>
          <a:prstGeom prst="rect">
            <a:avLst/>
          </a:prstGeom>
        </p:spPr>
        <p:txBody>
          <a:bodyPr wrap="none">
            <a:spAutoFit/>
          </a:bodyPr>
          <a:lstStyle/>
          <a:p>
            <a:r>
              <a:rPr lang="en-US" dirty="0" err="1">
                <a:latin typeface="Times New Roman" pitchFamily="18" charset="0"/>
                <a:cs typeface="Times New Roman" pitchFamily="18" charset="0"/>
                <a:sym typeface="Wingdings"/>
              </a:rPr>
              <a:t>m</a:t>
            </a:r>
            <a:r>
              <a:rPr lang="en-US" baseline="-25000" dirty="0" err="1">
                <a:latin typeface="Times New Roman" pitchFamily="18" charset="0"/>
                <a:cs typeface="Times New Roman" pitchFamily="18" charset="0"/>
                <a:sym typeface="Wingdings"/>
              </a:rPr>
              <a:t>γγ</a:t>
            </a:r>
            <a:r>
              <a:rPr lang="en-US" dirty="0">
                <a:latin typeface="Times New Roman" pitchFamily="18" charset="0"/>
                <a:cs typeface="Times New Roman" pitchFamily="18" charset="0"/>
                <a:sym typeface="Wingdings"/>
              </a:rPr>
              <a:t> (</a:t>
            </a:r>
            <a:r>
              <a:rPr lang="en-US" dirty="0" err="1">
                <a:latin typeface="Times New Roman" pitchFamily="18" charset="0"/>
                <a:cs typeface="Times New Roman" pitchFamily="18" charset="0"/>
                <a:sym typeface="Wingdings"/>
              </a:rPr>
              <a:t>GeV</a:t>
            </a:r>
            <a:r>
              <a:rPr lang="en-US" dirty="0">
                <a:latin typeface="Times New Roman" pitchFamily="18" charset="0"/>
                <a:cs typeface="Times New Roman" pitchFamily="18" charset="0"/>
                <a:sym typeface="Wingdings"/>
              </a:rPr>
              <a:t>)</a:t>
            </a:r>
            <a:endParaRPr lang="en-US" dirty="0"/>
          </a:p>
        </p:txBody>
      </p:sp>
      <p:sp>
        <p:nvSpPr>
          <p:cNvPr id="6" name="TextBox 5"/>
          <p:cNvSpPr txBox="1"/>
          <p:nvPr/>
        </p:nvSpPr>
        <p:spPr>
          <a:xfrm>
            <a:off x="5029200" y="697468"/>
            <a:ext cx="3773952" cy="369332"/>
          </a:xfrm>
          <a:prstGeom prst="rect">
            <a:avLst/>
          </a:prstGeom>
          <a:noFill/>
        </p:spPr>
        <p:txBody>
          <a:bodyPr wrap="none" rtlCol="0">
            <a:spAutoFit/>
          </a:bodyPr>
          <a:lstStyle/>
          <a:p>
            <a:r>
              <a:rPr lang="en-US" dirty="0"/>
              <a:t>Higgs Boson Invariant Mass Histogram</a:t>
            </a:r>
          </a:p>
        </p:txBody>
      </p:sp>
      <p:graphicFrame>
        <p:nvGraphicFramePr>
          <p:cNvPr id="10" name="Object 3"/>
          <p:cNvGraphicFramePr>
            <a:graphicFrameLocks noChangeAspect="1"/>
          </p:cNvGraphicFramePr>
          <p:nvPr>
            <p:extLst>
              <p:ext uri="{D42A27DB-BD31-4B8C-83A1-F6EECF244321}">
                <p14:modId xmlns:p14="http://schemas.microsoft.com/office/powerpoint/2010/main" val="4172873816"/>
              </p:ext>
            </p:extLst>
          </p:nvPr>
        </p:nvGraphicFramePr>
        <p:xfrm>
          <a:off x="590550" y="6278563"/>
          <a:ext cx="1162050" cy="427037"/>
        </p:xfrm>
        <a:graphic>
          <a:graphicData uri="http://schemas.openxmlformats.org/presentationml/2006/ole">
            <mc:AlternateContent xmlns:mc="http://schemas.openxmlformats.org/markup-compatibility/2006">
              <mc:Choice xmlns:v="urn:schemas-microsoft-com:vml" Requires="v">
                <p:oleObj spid="_x0000_s1182" name="Equation" r:id="rId6" imgW="761669" imgH="279279" progId="Equation.3">
                  <p:embed/>
                </p:oleObj>
              </mc:Choice>
              <mc:Fallback>
                <p:oleObj name="Equation" r:id="rId6" imgW="761669" imgH="27927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50" y="6278563"/>
                        <a:ext cx="1162050" cy="427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77839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507" y="985757"/>
            <a:ext cx="8878956" cy="400110"/>
          </a:xfrm>
          <a:prstGeom prst="rect">
            <a:avLst/>
          </a:prstGeom>
          <a:noFill/>
        </p:spPr>
        <p:txBody>
          <a:bodyPr wrap="square" rtlCol="0">
            <a:spAutoFit/>
          </a:bodyPr>
          <a:lstStyle/>
          <a:p>
            <a:pPr algn="ctr"/>
            <a:r>
              <a:rPr lang="en-US" sz="1600" dirty="0"/>
              <a:t>in one of the </a:t>
            </a:r>
            <a:r>
              <a:rPr lang="en-US" sz="2000" dirty="0">
                <a:effectLst>
                  <a:outerShdw blurRad="38100" dist="38100" dir="2700000" algn="tl">
                    <a:srgbClr val="000000">
                      <a:alpha val="43137"/>
                    </a:srgbClr>
                  </a:outerShdw>
                </a:effectLst>
              </a:rPr>
              <a:t>coldest</a:t>
            </a:r>
            <a:r>
              <a:rPr lang="en-US" sz="1600" dirty="0"/>
              <a:t> regions in the galaxy, occur some of the </a:t>
            </a:r>
            <a:r>
              <a:rPr lang="en-US" sz="2000" dirty="0">
                <a:effectLst>
                  <a:outerShdw blurRad="38100" dist="38100" dir="2700000" algn="tl">
                    <a:srgbClr val="000000">
                      <a:alpha val="43137"/>
                    </a:srgbClr>
                  </a:outerShdw>
                </a:effectLst>
              </a:rPr>
              <a:t>hottest</a:t>
            </a:r>
            <a:r>
              <a:rPr lang="en-US" sz="1600" dirty="0"/>
              <a:t> reactions</a:t>
            </a:r>
            <a:endParaRPr lang="en-US" sz="1600" dirty="0">
              <a:solidFill>
                <a:schemeClr val="bg1"/>
              </a:solidFill>
            </a:endParaRPr>
          </a:p>
        </p:txBody>
      </p:sp>
      <p:sp>
        <p:nvSpPr>
          <p:cNvPr id="4" name="TextBox 3"/>
          <p:cNvSpPr txBox="1"/>
          <p:nvPr/>
        </p:nvSpPr>
        <p:spPr>
          <a:xfrm>
            <a:off x="685800" y="5054959"/>
            <a:ext cx="7772400" cy="646331"/>
          </a:xfrm>
          <a:prstGeom prst="rect">
            <a:avLst/>
          </a:prstGeom>
          <a:noFill/>
        </p:spPr>
        <p:txBody>
          <a:bodyPr wrap="square" rtlCol="0">
            <a:spAutoFit/>
          </a:bodyPr>
          <a:lstStyle/>
          <a:p>
            <a:pPr algn="ctr"/>
            <a:r>
              <a:rPr lang="en-US" dirty="0"/>
              <a:t>Electromagnets for the experiment are maintained at -271.3 C or 1.9 K.</a:t>
            </a:r>
          </a:p>
          <a:p>
            <a:pPr algn="ctr"/>
            <a:r>
              <a:rPr lang="en-US" dirty="0"/>
              <a:t>That is a little colder than interstellar space.</a:t>
            </a:r>
          </a:p>
        </p:txBody>
      </p:sp>
      <p:sp>
        <p:nvSpPr>
          <p:cNvPr id="5" name="Rectangle 4"/>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Large Hadron Collider</a:t>
            </a:r>
          </a:p>
        </p:txBody>
      </p:sp>
      <p:pic>
        <p:nvPicPr>
          <p:cNvPr id="7" name="Picture 5" descr="lhc-pho-2001-034"/>
          <p:cNvPicPr>
            <a:picLocks noChangeAspect="1" noChangeArrowheads="1"/>
          </p:cNvPicPr>
          <p:nvPr/>
        </p:nvPicPr>
        <p:blipFill>
          <a:blip r:embed="rId3"/>
          <a:srcRect/>
          <a:stretch>
            <a:fillRect/>
          </a:stretch>
        </p:blipFill>
        <p:spPr bwMode="auto">
          <a:xfrm>
            <a:off x="381000" y="1731545"/>
            <a:ext cx="3962400" cy="2970613"/>
          </a:xfrm>
          <a:prstGeom prst="rect">
            <a:avLst/>
          </a:prstGeom>
          <a:noFill/>
          <a:ln>
            <a:solidFill>
              <a:schemeClr val="tx1"/>
            </a:solidFill>
          </a:ln>
        </p:spPr>
      </p:pic>
      <p:pic>
        <p:nvPicPr>
          <p:cNvPr id="8" name="Picture 2">
            <a:extLst>
              <a:ext uri="{FF2B5EF4-FFF2-40B4-BE49-F238E27FC236}">
                <a16:creationId xmlns:a16="http://schemas.microsoft.com/office/drawing/2014/main" id="{E3A29B5F-9E79-4845-963C-59AD0BB7B732}"/>
              </a:ext>
            </a:extLst>
          </p:cNvPr>
          <p:cNvPicPr>
            <a:picLocks noChangeAspect="1" noChangeArrowheads="1"/>
          </p:cNvPicPr>
          <p:nvPr/>
        </p:nvPicPr>
        <p:blipFill>
          <a:blip r:embed="rId4"/>
          <a:srcRect/>
          <a:stretch>
            <a:fillRect/>
          </a:stretch>
        </p:blipFill>
        <p:spPr bwMode="auto">
          <a:xfrm>
            <a:off x="4724400" y="1731545"/>
            <a:ext cx="4306957" cy="2971800"/>
          </a:xfrm>
          <a:prstGeom prst="rect">
            <a:avLst/>
          </a:prstGeom>
          <a:noFill/>
          <a:ln w="9525">
            <a:solidFill>
              <a:schemeClr val="tx1"/>
            </a:solidFill>
            <a:miter lim="800000"/>
            <a:headEnd/>
            <a:tailEnd/>
          </a:ln>
          <a:effectLst/>
        </p:spPr>
      </p:pic>
      <p:sp>
        <p:nvSpPr>
          <p:cNvPr id="2" name="Rectangle 1">
            <a:extLst>
              <a:ext uri="{FF2B5EF4-FFF2-40B4-BE49-F238E27FC236}">
                <a16:creationId xmlns:a16="http://schemas.microsoft.com/office/drawing/2014/main" id="{BE782B9A-F214-F34B-A8E8-56D8A9AD52D1}"/>
              </a:ext>
            </a:extLst>
          </p:cNvPr>
          <p:cNvSpPr/>
          <p:nvPr/>
        </p:nvSpPr>
        <p:spPr>
          <a:xfrm>
            <a:off x="381001" y="5906869"/>
            <a:ext cx="8623462" cy="646331"/>
          </a:xfrm>
          <a:prstGeom prst="rect">
            <a:avLst/>
          </a:prstGeom>
        </p:spPr>
        <p:txBody>
          <a:bodyPr wrap="square">
            <a:spAutoFit/>
          </a:bodyPr>
          <a:lstStyle/>
          <a:p>
            <a:pPr algn="ctr"/>
            <a:r>
              <a:rPr lang="en-US" dirty="0"/>
              <a:t>Violent collisions corresponding to temperatures a billion times higher than the core of the sun are produced. That is roughly 160,000,000,000,000,000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 </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γγ</a:t>
            </a:r>
            <a:r>
              <a:rPr lang="en-US" sz="2800" dirty="0">
                <a:latin typeface="Times New Roman" pitchFamily="18" charset="0"/>
                <a:cs typeface="Times New Roman" pitchFamily="18" charset="0"/>
                <a:sym typeface="Wingdings"/>
              </a:rPr>
              <a:t> – Invariant Mass</a:t>
            </a:r>
            <a:endParaRPr lang="en-US" sz="2800" dirty="0">
              <a:latin typeface="Times New Roman" pitchFamily="18" charset="0"/>
              <a:cs typeface="Times New Roman" pitchFamily="18" charset="0"/>
            </a:endParaRPr>
          </a:p>
        </p:txBody>
      </p:sp>
      <p:sp>
        <p:nvSpPr>
          <p:cNvPr id="18" name="TextBox 17"/>
          <p:cNvSpPr txBox="1"/>
          <p:nvPr/>
        </p:nvSpPr>
        <p:spPr>
          <a:xfrm>
            <a:off x="1752600" y="4191000"/>
            <a:ext cx="5638800" cy="646331"/>
          </a:xfrm>
          <a:prstGeom prst="rect">
            <a:avLst/>
          </a:prstGeom>
          <a:solidFill>
            <a:schemeClr val="accent6">
              <a:lumMod val="60000"/>
              <a:lumOff val="40000"/>
            </a:schemeClr>
          </a:solidFill>
          <a:ln>
            <a:solidFill>
              <a:srgbClr val="00B0F0"/>
            </a:solidFill>
          </a:ln>
        </p:spPr>
        <p:txBody>
          <a:bodyPr wrap="square" rtlCol="0">
            <a:spAutoFit/>
          </a:bodyPr>
          <a:lstStyle/>
          <a:p>
            <a:pPr>
              <a:defRPr/>
            </a:pPr>
            <a:r>
              <a:rPr lang="en-US" dirty="0">
                <a:latin typeface="Times New Roman" pitchFamily="18" charset="0"/>
              </a:rPr>
              <a:t>But, this is not a perfect detector. So there will be tails. The width of this distribution is the detector resolution. </a:t>
            </a:r>
          </a:p>
        </p:txBody>
      </p:sp>
      <p:pic>
        <p:nvPicPr>
          <p:cNvPr id="5" name="Picture 4"/>
          <p:cNvPicPr>
            <a:picLocks noChangeAspect="1"/>
          </p:cNvPicPr>
          <p:nvPr/>
        </p:nvPicPr>
        <p:blipFill>
          <a:blip r:embed="rId3"/>
          <a:stretch>
            <a:fillRect/>
          </a:stretch>
        </p:blipFill>
        <p:spPr>
          <a:xfrm>
            <a:off x="152400" y="1295400"/>
            <a:ext cx="4241800" cy="1924789"/>
          </a:xfrm>
          <a:prstGeom prst="rect">
            <a:avLst/>
          </a:prstGeom>
        </p:spPr>
      </p:pic>
      <p:sp>
        <p:nvSpPr>
          <p:cNvPr id="3" name="TextBox 2"/>
          <p:cNvSpPr txBox="1"/>
          <p:nvPr/>
        </p:nvSpPr>
        <p:spPr>
          <a:xfrm rot="16200000">
            <a:off x="3759976" y="1738092"/>
            <a:ext cx="1559516" cy="369332"/>
          </a:xfrm>
          <a:prstGeom prst="rect">
            <a:avLst/>
          </a:prstGeom>
          <a:noFill/>
        </p:spPr>
        <p:txBody>
          <a:bodyPr wrap="none" rtlCol="0">
            <a:spAutoFit/>
          </a:bodyPr>
          <a:lstStyle/>
          <a:p>
            <a:r>
              <a:rPr lang="en-US" dirty="0"/>
              <a:t>Events / 5 </a:t>
            </a:r>
            <a:r>
              <a:rPr lang="en-US" dirty="0" err="1"/>
              <a:t>GeV</a:t>
            </a:r>
            <a:endParaRPr lang="en-US" dirty="0"/>
          </a:p>
        </p:txBody>
      </p:sp>
      <p:sp>
        <p:nvSpPr>
          <p:cNvPr id="4" name="Rectangle 3"/>
          <p:cNvSpPr/>
          <p:nvPr/>
        </p:nvSpPr>
        <p:spPr>
          <a:xfrm>
            <a:off x="7772400" y="3593068"/>
            <a:ext cx="1147520" cy="369332"/>
          </a:xfrm>
          <a:prstGeom prst="rect">
            <a:avLst/>
          </a:prstGeom>
        </p:spPr>
        <p:txBody>
          <a:bodyPr wrap="none">
            <a:spAutoFit/>
          </a:bodyPr>
          <a:lstStyle/>
          <a:p>
            <a:r>
              <a:rPr lang="en-US" dirty="0" err="1">
                <a:latin typeface="Times New Roman" pitchFamily="18" charset="0"/>
                <a:cs typeface="Times New Roman" pitchFamily="18" charset="0"/>
                <a:sym typeface="Wingdings"/>
              </a:rPr>
              <a:t>m</a:t>
            </a:r>
            <a:r>
              <a:rPr lang="en-US" baseline="-25000" dirty="0" err="1">
                <a:latin typeface="Times New Roman" pitchFamily="18" charset="0"/>
                <a:cs typeface="Times New Roman" pitchFamily="18" charset="0"/>
                <a:sym typeface="Wingdings"/>
              </a:rPr>
              <a:t>γγ</a:t>
            </a:r>
            <a:r>
              <a:rPr lang="en-US" dirty="0">
                <a:latin typeface="Times New Roman" pitchFamily="18" charset="0"/>
                <a:cs typeface="Times New Roman" pitchFamily="18" charset="0"/>
                <a:sym typeface="Wingdings"/>
              </a:rPr>
              <a:t> (</a:t>
            </a:r>
            <a:r>
              <a:rPr lang="en-US" dirty="0" err="1">
                <a:latin typeface="Times New Roman" pitchFamily="18" charset="0"/>
                <a:cs typeface="Times New Roman" pitchFamily="18" charset="0"/>
                <a:sym typeface="Wingdings"/>
              </a:rPr>
              <a:t>GeV</a:t>
            </a:r>
            <a:r>
              <a:rPr lang="en-US" dirty="0">
                <a:latin typeface="Times New Roman" pitchFamily="18" charset="0"/>
                <a:cs typeface="Times New Roman" pitchFamily="18" charset="0"/>
                <a:sym typeface="Wingdings"/>
              </a:rPr>
              <a:t>)</a:t>
            </a:r>
            <a:endParaRPr lang="en-US" dirty="0"/>
          </a:p>
        </p:txBody>
      </p:sp>
      <p:sp>
        <p:nvSpPr>
          <p:cNvPr id="6" name="TextBox 5"/>
          <p:cNvSpPr txBox="1"/>
          <p:nvPr/>
        </p:nvSpPr>
        <p:spPr>
          <a:xfrm>
            <a:off x="5029200" y="697468"/>
            <a:ext cx="3773952" cy="369332"/>
          </a:xfrm>
          <a:prstGeom prst="rect">
            <a:avLst/>
          </a:prstGeom>
          <a:noFill/>
        </p:spPr>
        <p:txBody>
          <a:bodyPr wrap="none" rtlCol="0">
            <a:spAutoFit/>
          </a:bodyPr>
          <a:lstStyle/>
          <a:p>
            <a:r>
              <a:rPr lang="en-US" dirty="0"/>
              <a:t>Higgs Boson Invariant Mass Histogram</a:t>
            </a:r>
          </a:p>
        </p:txBody>
      </p:sp>
      <p:graphicFrame>
        <p:nvGraphicFramePr>
          <p:cNvPr id="12" name="Chart 11"/>
          <p:cNvGraphicFramePr>
            <a:graphicFrameLocks/>
          </p:cNvGraphicFramePr>
          <p:nvPr>
            <p:extLst>
              <p:ext uri="{D42A27DB-BD31-4B8C-83A1-F6EECF244321}">
                <p14:modId xmlns:p14="http://schemas.microsoft.com/office/powerpoint/2010/main" val="4177438409"/>
              </p:ext>
            </p:extLst>
          </p:nvPr>
        </p:nvGraphicFramePr>
        <p:xfrm>
          <a:off x="4582309" y="9906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23961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 </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γγ</a:t>
            </a:r>
            <a:r>
              <a:rPr lang="en-US" sz="2800" dirty="0">
                <a:latin typeface="Times New Roman" pitchFamily="18" charset="0"/>
                <a:cs typeface="Times New Roman" pitchFamily="18" charset="0"/>
                <a:sym typeface="Wingdings"/>
              </a:rPr>
              <a:t> – Invariant Mass</a:t>
            </a:r>
            <a:endParaRPr lang="en-US" sz="2800" dirty="0">
              <a:latin typeface="Times New Roman" pitchFamily="18" charset="0"/>
              <a:cs typeface="Times New Roman" pitchFamily="18" charset="0"/>
            </a:endParaRPr>
          </a:p>
        </p:txBody>
      </p:sp>
      <p:sp>
        <p:nvSpPr>
          <p:cNvPr id="18" name="TextBox 17"/>
          <p:cNvSpPr txBox="1"/>
          <p:nvPr/>
        </p:nvSpPr>
        <p:spPr>
          <a:xfrm>
            <a:off x="914400" y="4419600"/>
            <a:ext cx="7315200" cy="1754327"/>
          </a:xfrm>
          <a:prstGeom prst="rect">
            <a:avLst/>
          </a:prstGeom>
          <a:solidFill>
            <a:schemeClr val="accent6">
              <a:lumMod val="60000"/>
              <a:lumOff val="40000"/>
            </a:schemeClr>
          </a:solidFill>
          <a:ln>
            <a:solidFill>
              <a:srgbClr val="00B0F0"/>
            </a:solidFill>
          </a:ln>
        </p:spPr>
        <p:txBody>
          <a:bodyPr wrap="square" rtlCol="0">
            <a:spAutoFit/>
          </a:bodyPr>
          <a:lstStyle/>
          <a:p>
            <a:pPr marL="285750" indent="-285750">
              <a:buFont typeface="Arial"/>
              <a:buChar char="•"/>
              <a:defRPr/>
            </a:pPr>
            <a:r>
              <a:rPr lang="en-US" dirty="0">
                <a:latin typeface="Times New Roman" pitchFamily="18" charset="0"/>
              </a:rPr>
              <a:t>A cornucopia of processes also produce pairs of photons in proton-proton collisions. The invariant mass for these will not peak at the Higgs mass. These are background processes</a:t>
            </a:r>
          </a:p>
          <a:p>
            <a:pPr marL="285750" indent="-285750">
              <a:buFont typeface="Arial"/>
              <a:buChar char="•"/>
              <a:defRPr/>
            </a:pPr>
            <a:endParaRPr lang="en-US" dirty="0">
              <a:latin typeface="Times New Roman" pitchFamily="18" charset="0"/>
            </a:endParaRPr>
          </a:p>
          <a:p>
            <a:pPr marL="285750" indent="-285750">
              <a:buFont typeface="Arial"/>
              <a:buChar char="•"/>
              <a:defRPr/>
            </a:pPr>
            <a:r>
              <a:rPr lang="en-US" dirty="0">
                <a:latin typeface="Times New Roman" pitchFamily="18" charset="0"/>
              </a:rPr>
              <a:t>We distinguish the peaking signal sitting on top of the background using statistical methods</a:t>
            </a:r>
          </a:p>
        </p:txBody>
      </p:sp>
      <p:pic>
        <p:nvPicPr>
          <p:cNvPr id="5" name="Picture 4"/>
          <p:cNvPicPr>
            <a:picLocks noChangeAspect="1"/>
          </p:cNvPicPr>
          <p:nvPr/>
        </p:nvPicPr>
        <p:blipFill>
          <a:blip r:embed="rId3"/>
          <a:stretch>
            <a:fillRect/>
          </a:stretch>
        </p:blipFill>
        <p:spPr>
          <a:xfrm>
            <a:off x="152400" y="1295400"/>
            <a:ext cx="4241800" cy="1924789"/>
          </a:xfrm>
          <a:prstGeom prst="rect">
            <a:avLst/>
          </a:prstGeom>
        </p:spPr>
      </p:pic>
      <p:sp>
        <p:nvSpPr>
          <p:cNvPr id="3" name="TextBox 2"/>
          <p:cNvSpPr txBox="1"/>
          <p:nvPr/>
        </p:nvSpPr>
        <p:spPr>
          <a:xfrm rot="16200000">
            <a:off x="3759976" y="1738092"/>
            <a:ext cx="1559516" cy="369332"/>
          </a:xfrm>
          <a:prstGeom prst="rect">
            <a:avLst/>
          </a:prstGeom>
          <a:noFill/>
        </p:spPr>
        <p:txBody>
          <a:bodyPr wrap="none" rtlCol="0">
            <a:spAutoFit/>
          </a:bodyPr>
          <a:lstStyle/>
          <a:p>
            <a:r>
              <a:rPr lang="en-US" dirty="0"/>
              <a:t>Events / 5 </a:t>
            </a:r>
            <a:r>
              <a:rPr lang="en-US" dirty="0" err="1"/>
              <a:t>GeV</a:t>
            </a:r>
            <a:endParaRPr lang="en-US" dirty="0"/>
          </a:p>
        </p:txBody>
      </p:sp>
      <p:sp>
        <p:nvSpPr>
          <p:cNvPr id="4" name="Rectangle 3"/>
          <p:cNvSpPr/>
          <p:nvPr/>
        </p:nvSpPr>
        <p:spPr>
          <a:xfrm>
            <a:off x="7772400" y="3593068"/>
            <a:ext cx="1147520" cy="369332"/>
          </a:xfrm>
          <a:prstGeom prst="rect">
            <a:avLst/>
          </a:prstGeom>
        </p:spPr>
        <p:txBody>
          <a:bodyPr wrap="none">
            <a:spAutoFit/>
          </a:bodyPr>
          <a:lstStyle/>
          <a:p>
            <a:r>
              <a:rPr lang="en-US" dirty="0" err="1">
                <a:latin typeface="Times New Roman" pitchFamily="18" charset="0"/>
                <a:cs typeface="Times New Roman" pitchFamily="18" charset="0"/>
                <a:sym typeface="Wingdings"/>
              </a:rPr>
              <a:t>m</a:t>
            </a:r>
            <a:r>
              <a:rPr lang="en-US" baseline="-25000" dirty="0" err="1">
                <a:latin typeface="Times New Roman" pitchFamily="18" charset="0"/>
                <a:cs typeface="Times New Roman" pitchFamily="18" charset="0"/>
                <a:sym typeface="Wingdings"/>
              </a:rPr>
              <a:t>γγ</a:t>
            </a:r>
            <a:r>
              <a:rPr lang="en-US" dirty="0">
                <a:latin typeface="Times New Roman" pitchFamily="18" charset="0"/>
                <a:cs typeface="Times New Roman" pitchFamily="18" charset="0"/>
                <a:sym typeface="Wingdings"/>
              </a:rPr>
              <a:t> (</a:t>
            </a:r>
            <a:r>
              <a:rPr lang="en-US" dirty="0" err="1">
                <a:latin typeface="Times New Roman" pitchFamily="18" charset="0"/>
                <a:cs typeface="Times New Roman" pitchFamily="18" charset="0"/>
                <a:sym typeface="Wingdings"/>
              </a:rPr>
              <a:t>GeV</a:t>
            </a:r>
            <a:r>
              <a:rPr lang="en-US" dirty="0">
                <a:latin typeface="Times New Roman" pitchFamily="18" charset="0"/>
                <a:cs typeface="Times New Roman" pitchFamily="18" charset="0"/>
                <a:sym typeface="Wingdings"/>
              </a:rPr>
              <a:t>)</a:t>
            </a:r>
            <a:endParaRPr lang="en-US" dirty="0"/>
          </a:p>
        </p:txBody>
      </p:sp>
      <p:sp>
        <p:nvSpPr>
          <p:cNvPr id="6" name="TextBox 5"/>
          <p:cNvSpPr txBox="1"/>
          <p:nvPr/>
        </p:nvSpPr>
        <p:spPr>
          <a:xfrm>
            <a:off x="5029200" y="697468"/>
            <a:ext cx="3773952" cy="369332"/>
          </a:xfrm>
          <a:prstGeom prst="rect">
            <a:avLst/>
          </a:prstGeom>
          <a:noFill/>
        </p:spPr>
        <p:txBody>
          <a:bodyPr wrap="none" rtlCol="0">
            <a:spAutoFit/>
          </a:bodyPr>
          <a:lstStyle/>
          <a:p>
            <a:r>
              <a:rPr lang="en-US" dirty="0"/>
              <a:t>Higgs Boson Invariant Mass Histogram</a:t>
            </a:r>
          </a:p>
        </p:txBody>
      </p:sp>
      <p:graphicFrame>
        <p:nvGraphicFramePr>
          <p:cNvPr id="9" name="Chart 8"/>
          <p:cNvGraphicFramePr>
            <a:graphicFrameLocks/>
          </p:cNvGraphicFramePr>
          <p:nvPr>
            <p:extLst>
              <p:ext uri="{D42A27DB-BD31-4B8C-83A1-F6EECF244321}">
                <p14:modId xmlns:p14="http://schemas.microsoft.com/office/powerpoint/2010/main" val="2208397465"/>
              </p:ext>
            </p:extLst>
          </p:nvPr>
        </p:nvGraphicFramePr>
        <p:xfrm>
          <a:off x="4572000" y="9144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699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 </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γγ</a:t>
            </a:r>
            <a:r>
              <a:rPr lang="en-US" sz="2800" dirty="0">
                <a:latin typeface="Times New Roman" pitchFamily="18" charset="0"/>
                <a:cs typeface="Times New Roman" pitchFamily="18" charset="0"/>
                <a:sym typeface="Wingdings"/>
              </a:rPr>
              <a:t> – Invariant Mass</a:t>
            </a:r>
            <a:endParaRPr lang="en-US" sz="2800" dirty="0">
              <a:latin typeface="Times New Roman" pitchFamily="18" charset="0"/>
              <a:cs typeface="Times New Roman" pitchFamily="18" charset="0"/>
            </a:endParaRPr>
          </a:p>
        </p:txBody>
      </p:sp>
      <p:sp>
        <p:nvSpPr>
          <p:cNvPr id="18" name="TextBox 17"/>
          <p:cNvSpPr txBox="1"/>
          <p:nvPr/>
        </p:nvSpPr>
        <p:spPr>
          <a:xfrm>
            <a:off x="283235" y="5715000"/>
            <a:ext cx="3886200" cy="923330"/>
          </a:xfrm>
          <a:prstGeom prst="rect">
            <a:avLst/>
          </a:prstGeom>
          <a:solidFill>
            <a:schemeClr val="accent6">
              <a:lumMod val="60000"/>
              <a:lumOff val="40000"/>
            </a:schemeClr>
          </a:solidFill>
          <a:ln>
            <a:solidFill>
              <a:srgbClr val="00B0F0"/>
            </a:solidFill>
          </a:ln>
        </p:spPr>
        <p:txBody>
          <a:bodyPr wrap="square" rtlCol="0">
            <a:spAutoFit/>
          </a:bodyPr>
          <a:lstStyle/>
          <a:p>
            <a:pPr marL="285750" indent="-285750">
              <a:buFont typeface="Arial"/>
              <a:buChar char="•"/>
              <a:defRPr/>
            </a:pPr>
            <a:r>
              <a:rPr lang="en-US" dirty="0">
                <a:latin typeface="Times New Roman" pitchFamily="18" charset="0"/>
              </a:rPr>
              <a:t>The probability that the peak arises from statistical fluctuation is less than </a:t>
            </a:r>
            <a:r>
              <a:rPr lang="en-US" b="1" dirty="0">
                <a:latin typeface="Times New Roman" pitchFamily="18" charset="0"/>
              </a:rPr>
              <a:t>1 in 3 million </a:t>
            </a:r>
            <a:r>
              <a:rPr lang="en-US" dirty="0">
                <a:latin typeface="Times New Roman" pitchFamily="18" charset="0"/>
              </a:rPr>
              <a:t>(5 sigma)</a:t>
            </a:r>
          </a:p>
        </p:txBody>
      </p:sp>
      <p:pic>
        <p:nvPicPr>
          <p:cNvPr id="5" name="Picture 4"/>
          <p:cNvPicPr>
            <a:picLocks noChangeAspect="1"/>
          </p:cNvPicPr>
          <p:nvPr/>
        </p:nvPicPr>
        <p:blipFill>
          <a:blip r:embed="rId3"/>
          <a:stretch>
            <a:fillRect/>
          </a:stretch>
        </p:blipFill>
        <p:spPr>
          <a:xfrm>
            <a:off x="152400" y="914400"/>
            <a:ext cx="4241800" cy="1924789"/>
          </a:xfrm>
          <a:prstGeom prst="rect">
            <a:avLst/>
          </a:prstGeom>
        </p:spPr>
      </p:pic>
      <p:pic>
        <p:nvPicPr>
          <p:cNvPr id="7" name="Picture 6"/>
          <p:cNvPicPr>
            <a:picLocks noChangeAspect="1"/>
          </p:cNvPicPr>
          <p:nvPr/>
        </p:nvPicPr>
        <p:blipFill>
          <a:blip r:embed="rId4"/>
          <a:stretch>
            <a:fillRect/>
          </a:stretch>
        </p:blipFill>
        <p:spPr>
          <a:xfrm>
            <a:off x="4327164" y="1219200"/>
            <a:ext cx="4781614" cy="4643955"/>
          </a:xfrm>
          <a:prstGeom prst="rect">
            <a:avLst/>
          </a:prstGeom>
        </p:spPr>
      </p:pic>
      <p:pic>
        <p:nvPicPr>
          <p:cNvPr id="12290" name="Picture 2" descr="https://blogs.scientificamerican.com/observations/files/2012/11/gammagamma_run194108_evt564224000_ispy_3d-nologo.png">
            <a:extLst>
              <a:ext uri="{FF2B5EF4-FFF2-40B4-BE49-F238E27FC236}">
                <a16:creationId xmlns:a16="http://schemas.microsoft.com/office/drawing/2014/main" id="{1796749E-540A-6846-A023-7070D4685B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971800"/>
            <a:ext cx="4038600" cy="259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432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 Higgs Boson Decays into </a:t>
            </a:r>
            <a:r>
              <a:rPr lang="en-US" sz="2800" dirty="0" err="1">
                <a:latin typeface="Times New Roman" pitchFamily="18" charset="0"/>
                <a:cs typeface="Times New Roman" pitchFamily="18" charset="0"/>
              </a:rPr>
              <a:t>Muons</a:t>
            </a:r>
            <a:endParaRPr lang="en-US" sz="2800" dirty="0">
              <a:latin typeface="Times New Roman" pitchFamily="18" charset="0"/>
              <a:cs typeface="Times New Roman" pitchFamily="18" charset="0"/>
            </a:endParaRPr>
          </a:p>
        </p:txBody>
      </p:sp>
      <p:sp>
        <p:nvSpPr>
          <p:cNvPr id="3" name="Octagon 2"/>
          <p:cNvSpPr/>
          <p:nvPr/>
        </p:nvSpPr>
        <p:spPr>
          <a:xfrm>
            <a:off x="4343400" y="3200400"/>
            <a:ext cx="533400" cy="457200"/>
          </a:xfrm>
          <a:prstGeom prst="octagon">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Higgs</a:t>
            </a:r>
          </a:p>
        </p:txBody>
      </p:sp>
      <p:sp>
        <p:nvSpPr>
          <p:cNvPr id="4" name="Flowchart: Preparation 3"/>
          <p:cNvSpPr/>
          <p:nvPr/>
        </p:nvSpPr>
        <p:spPr>
          <a:xfrm>
            <a:off x="5562600" y="24384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6" name="Flowchart: Preparation 5"/>
          <p:cNvSpPr/>
          <p:nvPr/>
        </p:nvSpPr>
        <p:spPr>
          <a:xfrm>
            <a:off x="2895600" y="3657600"/>
            <a:ext cx="685800" cy="762000"/>
          </a:xfrm>
          <a:prstGeom prst="flowChartPreparation">
            <a:avLst/>
          </a:prstGeom>
          <a:gradFill>
            <a:gsLst>
              <a:gs pos="0">
                <a:srgbClr val="03D4A8"/>
              </a:gs>
              <a:gs pos="25000">
                <a:srgbClr val="21D6E0"/>
              </a:gs>
              <a:gs pos="75000">
                <a:srgbClr val="0087E6"/>
              </a:gs>
              <a:gs pos="100000">
                <a:srgbClr val="005CBF"/>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8" name="Oval 7"/>
          <p:cNvSpPr/>
          <p:nvPr/>
        </p:nvSpPr>
        <p:spPr>
          <a:xfrm>
            <a:off x="2743200" y="5257800"/>
            <a:ext cx="914400" cy="838200"/>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Anti-Muon</a:t>
            </a:r>
          </a:p>
        </p:txBody>
      </p:sp>
      <p:sp>
        <p:nvSpPr>
          <p:cNvPr id="9" name="Oval 8"/>
          <p:cNvSpPr/>
          <p:nvPr/>
        </p:nvSpPr>
        <p:spPr>
          <a:xfrm>
            <a:off x="914400" y="3657600"/>
            <a:ext cx="914400" cy="838200"/>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Muon</a:t>
            </a:r>
          </a:p>
        </p:txBody>
      </p:sp>
      <p:sp>
        <p:nvSpPr>
          <p:cNvPr id="10" name="Oval 9"/>
          <p:cNvSpPr/>
          <p:nvPr/>
        </p:nvSpPr>
        <p:spPr>
          <a:xfrm>
            <a:off x="5486400" y="838200"/>
            <a:ext cx="914400" cy="838200"/>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Muon</a:t>
            </a:r>
          </a:p>
        </p:txBody>
      </p:sp>
      <p:sp>
        <p:nvSpPr>
          <p:cNvPr id="11" name="Oval 10"/>
          <p:cNvSpPr/>
          <p:nvPr/>
        </p:nvSpPr>
        <p:spPr>
          <a:xfrm>
            <a:off x="7315200" y="2362200"/>
            <a:ext cx="914400" cy="838200"/>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Anti-Muon</a:t>
            </a:r>
          </a:p>
        </p:txBody>
      </p:sp>
      <p:sp>
        <p:nvSpPr>
          <p:cNvPr id="12" name="Up Arrow 11"/>
          <p:cNvSpPr/>
          <p:nvPr/>
        </p:nvSpPr>
        <p:spPr>
          <a:xfrm rot="3822241">
            <a:off x="5003420" y="2736950"/>
            <a:ext cx="381000" cy="689168"/>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4722855">
            <a:off x="3760280" y="3377284"/>
            <a:ext cx="381000" cy="689168"/>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5400000">
            <a:off x="6589616" y="2322416"/>
            <a:ext cx="381000" cy="917768"/>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5715000" y="1752600"/>
            <a:ext cx="381000" cy="609600"/>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flipV="1">
            <a:off x="3048000" y="4495800"/>
            <a:ext cx="381000" cy="685800"/>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rot="5400000" flipV="1">
            <a:off x="2171700" y="3619500"/>
            <a:ext cx="381000" cy="914400"/>
          </a:xfrm>
          <a:prstGeom prst="upArrow">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 y="6172200"/>
            <a:ext cx="4800600" cy="646331"/>
          </a:xfrm>
          <a:prstGeom prst="rect">
            <a:avLst/>
          </a:prstGeom>
          <a:solidFill>
            <a:schemeClr val="accent6">
              <a:lumMod val="60000"/>
              <a:lumOff val="40000"/>
            </a:schemeClr>
          </a:solidFill>
          <a:ln>
            <a:solidFill>
              <a:srgbClr val="00B0F0"/>
            </a:solidFill>
          </a:ln>
        </p:spPr>
        <p:txBody>
          <a:bodyPr wrap="square" rtlCol="0">
            <a:spAutoFit/>
          </a:bodyPr>
          <a:lstStyle/>
          <a:p>
            <a:r>
              <a:rPr lang="en-US" dirty="0" err="1"/>
              <a:t>Muons</a:t>
            </a:r>
            <a:r>
              <a:rPr lang="en-US" dirty="0"/>
              <a:t> and anti-</a:t>
            </a:r>
            <a:r>
              <a:rPr lang="en-US" dirty="0" err="1"/>
              <a:t>muons</a:t>
            </a:r>
            <a:r>
              <a:rPr lang="en-US" dirty="0"/>
              <a:t> are long-lived particles that can be directly observed with our detectors.</a:t>
            </a:r>
          </a:p>
        </p:txBody>
      </p:sp>
      <p:pic>
        <p:nvPicPr>
          <p:cNvPr id="5" name="Picture 4"/>
          <p:cNvPicPr>
            <a:picLocks noChangeAspect="1"/>
          </p:cNvPicPr>
          <p:nvPr/>
        </p:nvPicPr>
        <p:blipFill>
          <a:blip r:embed="rId5"/>
          <a:stretch>
            <a:fillRect/>
          </a:stretch>
        </p:blipFill>
        <p:spPr>
          <a:xfrm>
            <a:off x="152400" y="914400"/>
            <a:ext cx="4267200" cy="1692415"/>
          </a:xfrm>
          <a:prstGeom prst="rect">
            <a:avLst/>
          </a:prstGeom>
        </p:spPr>
      </p:pic>
      <p:pic>
        <p:nvPicPr>
          <p:cNvPr id="13314" name="Picture 2" descr="https://cds.cern.ch/record/2622190/files/Image2.jpg?subformat=icon-640">
            <a:extLst>
              <a:ext uri="{FF2B5EF4-FFF2-40B4-BE49-F238E27FC236}">
                <a16:creationId xmlns:a16="http://schemas.microsoft.com/office/drawing/2014/main" id="{7F4BBEB5-E86E-0C4B-ABA4-95A5107BE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733800"/>
            <a:ext cx="4152369" cy="302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par>
                          <p:cTn id="17" fill="hold">
                            <p:stCondLst>
                              <p:cond delay="2000"/>
                            </p:stCondLst>
                            <p:childTnLst>
                              <p:par>
                                <p:cTn id="18" presetID="10" presetClass="exit" presetSubtype="0" fill="hold" grpId="1" nodeType="afterEffect">
                                  <p:stCondLst>
                                    <p:cond delay="0"/>
                                  </p:stCondLst>
                                  <p:iterate type="lt">
                                    <p:tmPct val="0"/>
                                  </p:iterate>
                                  <p:childTnLst>
                                    <p:animEffect transition="out" filter="fade">
                                      <p:cBhvr>
                                        <p:cTn id="19" dur="2000"/>
                                        <p:tgtEl>
                                          <p:spTgt spid="13"/>
                                        </p:tgtEl>
                                      </p:cBhvr>
                                    </p:animEffect>
                                    <p:set>
                                      <p:cBhvr>
                                        <p:cTn id="20" dur="1" fill="hold">
                                          <p:stCondLst>
                                            <p:cond delay="1999"/>
                                          </p:stCondLst>
                                        </p:cTn>
                                        <p:tgtEl>
                                          <p:spTgt spid="13"/>
                                        </p:tgtEl>
                                        <p:attrNameLst>
                                          <p:attrName>style.visibility</p:attrName>
                                        </p:attrNameLst>
                                      </p:cBhvr>
                                      <p:to>
                                        <p:strVal val="hidden"/>
                                      </p:to>
                                    </p:set>
                                  </p:childTnLst>
                                </p:cTn>
                              </p:par>
                              <p:par>
                                <p:cTn id="21" presetID="10" presetClass="exit" presetSubtype="0" fill="hold" grpId="1" nodeType="withEffect">
                                  <p:stCondLst>
                                    <p:cond delay="0"/>
                                  </p:stCondLst>
                                  <p:iterate type="lt">
                                    <p:tmPct val="0"/>
                                  </p:iterate>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0" nodeType="withEffect">
                                  <p:stCondLst>
                                    <p:cond delay="0"/>
                                  </p:stCondLst>
                                  <p:iterate type="lt">
                                    <p:tmPct val="0"/>
                                  </p:iterate>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childTnLst>
                                </p:cTn>
                              </p:par>
                              <p:par>
                                <p:cTn id="41" presetID="10" presetClass="entr" presetSubtype="0" fill="hold" grpId="0" nodeType="withEffect">
                                  <p:stCondLst>
                                    <p:cond delay="0"/>
                                  </p:stCondLst>
                                  <p:iterate type="lt">
                                    <p:tmPct val="0"/>
                                  </p:iterate>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par>
                                <p:cTn id="44" presetID="10" presetClass="entr" presetSubtype="0" fill="hold" grpId="0" nodeType="withEffect">
                                  <p:stCondLst>
                                    <p:cond delay="0"/>
                                  </p:stCondLst>
                                  <p:iterate type="lt">
                                    <p:tmPct val="0"/>
                                  </p:iterate>
                                  <p:childTnLst>
                                    <p:set>
                                      <p:cBhvr>
                                        <p:cTn id="45" dur="1" fill="hold">
                                          <p:stCondLst>
                                            <p:cond delay="0"/>
                                          </p:stCondLst>
                                        </p:cTn>
                                        <p:tgtEl>
                                          <p:spTgt spid="16"/>
                                        </p:tgtEl>
                                        <p:attrNameLst>
                                          <p:attrName>style.visibility</p:attrName>
                                        </p:attrNameLst>
                                      </p:cBhvr>
                                      <p:to>
                                        <p:strVal val="visible"/>
                                      </p:to>
                                    </p:set>
                                    <p:animEffect transition="in" filter="fade">
                                      <p:cBhvr>
                                        <p:cTn id="46" dur="20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000"/>
                                        <p:tgtEl>
                                          <p:spTgt spid="8"/>
                                        </p:tgtEl>
                                      </p:cBhvr>
                                    </p:animEffect>
                                  </p:childTnLst>
                                </p:cTn>
                              </p:par>
                            </p:childTnLst>
                          </p:cTn>
                        </p:par>
                        <p:par>
                          <p:cTn id="53" fill="hold">
                            <p:stCondLst>
                              <p:cond delay="2000"/>
                            </p:stCondLst>
                            <p:childTnLst>
                              <p:par>
                                <p:cTn id="54" presetID="10" presetClass="exit" presetSubtype="0" fill="hold" grpId="1" nodeType="afterEffect">
                                  <p:stCondLst>
                                    <p:cond delay="0"/>
                                  </p:stCondLst>
                                  <p:iterate type="lt">
                                    <p:tmPct val="0"/>
                                  </p:iterate>
                                  <p:childTnLst>
                                    <p:animEffect transition="out" filter="fade">
                                      <p:cBhvr>
                                        <p:cTn id="55" dur="2000"/>
                                        <p:tgtEl>
                                          <p:spTgt spid="4"/>
                                        </p:tgtEl>
                                      </p:cBhvr>
                                    </p:animEffect>
                                    <p:set>
                                      <p:cBhvr>
                                        <p:cTn id="56" dur="1" fill="hold">
                                          <p:stCondLst>
                                            <p:cond delay="1999"/>
                                          </p:stCondLst>
                                        </p:cTn>
                                        <p:tgtEl>
                                          <p:spTgt spid="4"/>
                                        </p:tgtEl>
                                        <p:attrNameLst>
                                          <p:attrName>style.visibility</p:attrName>
                                        </p:attrNameLst>
                                      </p:cBhvr>
                                      <p:to>
                                        <p:strVal val="hidden"/>
                                      </p:to>
                                    </p:set>
                                  </p:childTnLst>
                                </p:cTn>
                              </p:par>
                              <p:par>
                                <p:cTn id="57" presetID="10" presetClass="exit" presetSubtype="0" fill="hold" grpId="1" nodeType="withEffect">
                                  <p:stCondLst>
                                    <p:cond delay="0"/>
                                  </p:stCondLst>
                                  <p:iterate type="lt">
                                    <p:tmPct val="0"/>
                                  </p:iterate>
                                  <p:childTnLst>
                                    <p:animEffect transition="out" filter="fade">
                                      <p:cBhvr>
                                        <p:cTn id="58" dur="2000"/>
                                        <p:tgtEl>
                                          <p:spTgt spid="6"/>
                                        </p:tgtEl>
                                      </p:cBhvr>
                                    </p:animEffect>
                                    <p:set>
                                      <p:cBhvr>
                                        <p:cTn id="59" dur="1" fill="hold">
                                          <p:stCondLst>
                                            <p:cond delay="19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iterate type="lt">
                                    <p:tmPct val="0"/>
                                  </p:iterate>
                                  <p:childTnLst>
                                    <p:animEffect transition="out" filter="fade">
                                      <p:cBhvr>
                                        <p:cTn id="61" dur="2000"/>
                                        <p:tgtEl>
                                          <p:spTgt spid="15"/>
                                        </p:tgtEl>
                                      </p:cBhvr>
                                    </p:animEffect>
                                    <p:set>
                                      <p:cBhvr>
                                        <p:cTn id="62" dur="1" fill="hold">
                                          <p:stCondLst>
                                            <p:cond delay="19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iterate type="lt">
                                    <p:tmPct val="0"/>
                                  </p:iterate>
                                  <p:childTnLst>
                                    <p:animEffect transition="out" filter="fade">
                                      <p:cBhvr>
                                        <p:cTn id="64" dur="2000"/>
                                        <p:tgtEl>
                                          <p:spTgt spid="14"/>
                                        </p:tgtEl>
                                      </p:cBhvr>
                                    </p:animEffect>
                                    <p:set>
                                      <p:cBhvr>
                                        <p:cTn id="65" dur="1" fill="hold">
                                          <p:stCondLst>
                                            <p:cond delay="19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2000"/>
                                        <p:tgtEl>
                                          <p:spTgt spid="17"/>
                                        </p:tgtEl>
                                      </p:cBhvr>
                                    </p:animEffect>
                                    <p:set>
                                      <p:cBhvr>
                                        <p:cTn id="68" dur="1" fill="hold">
                                          <p:stCondLst>
                                            <p:cond delay="1999"/>
                                          </p:stCondLst>
                                        </p:cTn>
                                        <p:tgtEl>
                                          <p:spTgt spid="17"/>
                                        </p:tgtEl>
                                        <p:attrNameLst>
                                          <p:attrName>style.visibility</p:attrName>
                                        </p:attrNameLst>
                                      </p:cBhvr>
                                      <p:to>
                                        <p:strVal val="hidden"/>
                                      </p:to>
                                    </p:set>
                                  </p:childTnLst>
                                </p:cTn>
                              </p:par>
                              <p:par>
                                <p:cTn id="69" presetID="10" presetClass="exit" presetSubtype="0" fill="hold" grpId="1" nodeType="withEffect">
                                  <p:stCondLst>
                                    <p:cond delay="0"/>
                                  </p:stCondLst>
                                  <p:iterate type="lt">
                                    <p:tmPct val="0"/>
                                  </p:iterate>
                                  <p:childTnLst>
                                    <p:animEffect transition="out" filter="fade">
                                      <p:cBhvr>
                                        <p:cTn id="70" dur="2000"/>
                                        <p:tgtEl>
                                          <p:spTgt spid="16"/>
                                        </p:tgtEl>
                                      </p:cBhvr>
                                    </p:animEffect>
                                    <p:set>
                                      <p:cBhvr>
                                        <p:cTn id="71" dur="1" fill="hold">
                                          <p:stCondLst>
                                            <p:cond delay="1999"/>
                                          </p:stCondLst>
                                        </p:cTn>
                                        <p:tgtEl>
                                          <p:spTgt spid="16"/>
                                        </p:tgtEl>
                                        <p:attrNameLst>
                                          <p:attrName>style.visibility</p:attrName>
                                        </p:attrNameLst>
                                      </p:cBhvr>
                                      <p:to>
                                        <p:strVal val="hidden"/>
                                      </p:to>
                                    </p:set>
                                  </p:childTnLst>
                                </p:cTn>
                              </p:par>
                            </p:childTnLst>
                          </p:cTn>
                        </p:par>
                        <p:par>
                          <p:cTn id="72" fill="hold">
                            <p:stCondLst>
                              <p:cond delay="4000"/>
                            </p:stCondLst>
                            <p:childTnLst>
                              <p:par>
                                <p:cTn id="73" presetID="49" presetClass="entr" presetSubtype="0" decel="10000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360"/>
                                          </p:val>
                                        </p:tav>
                                        <p:tav tm="100000">
                                          <p:val>
                                            <p:fltVal val="0"/>
                                          </p:val>
                                        </p:tav>
                                      </p:tavLst>
                                    </p:anim>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1" nodeType="clickEffect">
                                  <p:stCondLst>
                                    <p:cond delay="0"/>
                                  </p:stCondLst>
                                  <p:iterate type="lt">
                                    <p:tmPct val="0"/>
                                  </p:iterate>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par>
                                <p:cTn id="86" presetID="53" presetClass="entr" presetSubtype="0" fill="hold" grpId="2" nodeType="withEffect">
                                  <p:stCondLst>
                                    <p:cond delay="0"/>
                                  </p:stCondLst>
                                  <p:iterate type="lt">
                                    <p:tmPct val="0"/>
                                  </p:iterate>
                                  <p:childTnLst>
                                    <p:set>
                                      <p:cBhvr>
                                        <p:cTn id="87" dur="1" fill="hold">
                                          <p:stCondLst>
                                            <p:cond delay="0"/>
                                          </p:stCondLst>
                                        </p:cTn>
                                        <p:tgtEl>
                                          <p:spTgt spid="4"/>
                                        </p:tgtEl>
                                        <p:attrNameLst>
                                          <p:attrName>style.visibility</p:attrName>
                                        </p:attrNameLst>
                                      </p:cBhvr>
                                      <p:to>
                                        <p:strVal val="visible"/>
                                      </p:to>
                                    </p:set>
                                    <p:anim calcmode="lin" valueType="num">
                                      <p:cBhvr>
                                        <p:cTn id="88" dur="500" fill="hold"/>
                                        <p:tgtEl>
                                          <p:spTgt spid="4"/>
                                        </p:tgtEl>
                                        <p:attrNameLst>
                                          <p:attrName>ppt_w</p:attrName>
                                        </p:attrNameLst>
                                      </p:cBhvr>
                                      <p:tavLst>
                                        <p:tav tm="0">
                                          <p:val>
                                            <p:fltVal val="0"/>
                                          </p:val>
                                        </p:tav>
                                        <p:tav tm="100000">
                                          <p:val>
                                            <p:strVal val="#ppt_w"/>
                                          </p:val>
                                        </p:tav>
                                      </p:tavLst>
                                    </p:anim>
                                    <p:anim calcmode="lin" valueType="num">
                                      <p:cBhvr>
                                        <p:cTn id="89" dur="500" fill="hold"/>
                                        <p:tgtEl>
                                          <p:spTgt spid="4"/>
                                        </p:tgtEl>
                                        <p:attrNameLst>
                                          <p:attrName>ppt_h</p:attrName>
                                        </p:attrNameLst>
                                      </p:cBhvr>
                                      <p:tavLst>
                                        <p:tav tm="0">
                                          <p:val>
                                            <p:fltVal val="0"/>
                                          </p:val>
                                        </p:tav>
                                        <p:tav tm="100000">
                                          <p:val>
                                            <p:strVal val="#ppt_h"/>
                                          </p:val>
                                        </p:tav>
                                      </p:tavLst>
                                    </p:anim>
                                    <p:animEffect transition="in" filter="fade">
                                      <p:cBhvr>
                                        <p:cTn id="90" dur="500"/>
                                        <p:tgtEl>
                                          <p:spTgt spid="4"/>
                                        </p:tgtEl>
                                      </p:cBhvr>
                                    </p:animEffect>
                                  </p:childTnLst>
                                </p:cTn>
                              </p:par>
                              <p:par>
                                <p:cTn id="91" presetID="53" presetClass="entr" presetSubtype="0" fill="hold" grpId="2" nodeType="withEffect">
                                  <p:stCondLst>
                                    <p:cond delay="0"/>
                                  </p:stCondLst>
                                  <p:iterate type="lt">
                                    <p:tmPct val="0"/>
                                  </p:iterate>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par>
                                <p:cTn id="96" presetID="53" presetClass="entr" presetSubtype="0" fill="hold" grpId="2" nodeType="withEffect">
                                  <p:stCondLst>
                                    <p:cond delay="0"/>
                                  </p:stCondLst>
                                  <p:iterate type="lt">
                                    <p:tmPct val="0"/>
                                  </p:iterate>
                                  <p:childTnLst>
                                    <p:set>
                                      <p:cBhvr>
                                        <p:cTn id="97" dur="1" fill="hold">
                                          <p:stCondLst>
                                            <p:cond delay="0"/>
                                          </p:stCondLst>
                                        </p:cTn>
                                        <p:tgtEl>
                                          <p:spTgt spid="12"/>
                                        </p:tgtEl>
                                        <p:attrNameLst>
                                          <p:attrName>style.visibility</p:attrName>
                                        </p:attrNameLst>
                                      </p:cBhvr>
                                      <p:to>
                                        <p:strVal val="visible"/>
                                      </p:to>
                                    </p:set>
                                    <p:anim calcmode="lin" valueType="num">
                                      <p:cBhvr>
                                        <p:cTn id="98" dur="500" fill="hold"/>
                                        <p:tgtEl>
                                          <p:spTgt spid="12"/>
                                        </p:tgtEl>
                                        <p:attrNameLst>
                                          <p:attrName>ppt_w</p:attrName>
                                        </p:attrNameLst>
                                      </p:cBhvr>
                                      <p:tavLst>
                                        <p:tav tm="0">
                                          <p:val>
                                            <p:fltVal val="0"/>
                                          </p:val>
                                        </p:tav>
                                        <p:tav tm="100000">
                                          <p:val>
                                            <p:strVal val="#ppt_w"/>
                                          </p:val>
                                        </p:tav>
                                      </p:tavLst>
                                    </p:anim>
                                    <p:anim calcmode="lin" valueType="num">
                                      <p:cBhvr>
                                        <p:cTn id="99" dur="500" fill="hold"/>
                                        <p:tgtEl>
                                          <p:spTgt spid="12"/>
                                        </p:tgtEl>
                                        <p:attrNameLst>
                                          <p:attrName>ppt_h</p:attrName>
                                        </p:attrNameLst>
                                      </p:cBhvr>
                                      <p:tavLst>
                                        <p:tav tm="0">
                                          <p:val>
                                            <p:fltVal val="0"/>
                                          </p:val>
                                        </p:tav>
                                        <p:tav tm="100000">
                                          <p:val>
                                            <p:strVal val="#ppt_h"/>
                                          </p:val>
                                        </p:tav>
                                      </p:tavLst>
                                    </p:anim>
                                    <p:animEffect transition="in" filter="fade">
                                      <p:cBhvr>
                                        <p:cTn id="100" dur="500"/>
                                        <p:tgtEl>
                                          <p:spTgt spid="12"/>
                                        </p:tgtEl>
                                      </p:cBhvr>
                                    </p:animEffect>
                                  </p:childTnLst>
                                </p:cTn>
                              </p:par>
                              <p:par>
                                <p:cTn id="101" presetID="53" presetClass="entr" presetSubtype="0" fill="hold" grpId="2" nodeType="withEffect">
                                  <p:stCondLst>
                                    <p:cond delay="0"/>
                                  </p:stCondLst>
                                  <p:iterate type="lt">
                                    <p:tmPct val="0"/>
                                  </p:iterate>
                                  <p:childTnLst>
                                    <p:set>
                                      <p:cBhvr>
                                        <p:cTn id="102" dur="1" fill="hold">
                                          <p:stCondLst>
                                            <p:cond delay="0"/>
                                          </p:stCondLst>
                                        </p:cTn>
                                        <p:tgtEl>
                                          <p:spTgt spid="13"/>
                                        </p:tgtEl>
                                        <p:attrNameLst>
                                          <p:attrName>style.visibility</p:attrName>
                                        </p:attrNameLst>
                                      </p:cBhvr>
                                      <p:to>
                                        <p:strVal val="visible"/>
                                      </p:to>
                                    </p:set>
                                    <p:anim calcmode="lin" valueType="num">
                                      <p:cBhvr>
                                        <p:cTn id="103" dur="500" fill="hold"/>
                                        <p:tgtEl>
                                          <p:spTgt spid="13"/>
                                        </p:tgtEl>
                                        <p:attrNameLst>
                                          <p:attrName>ppt_w</p:attrName>
                                        </p:attrNameLst>
                                      </p:cBhvr>
                                      <p:tavLst>
                                        <p:tav tm="0">
                                          <p:val>
                                            <p:fltVal val="0"/>
                                          </p:val>
                                        </p:tav>
                                        <p:tav tm="100000">
                                          <p:val>
                                            <p:strVal val="#ppt_w"/>
                                          </p:val>
                                        </p:tav>
                                      </p:tavLst>
                                    </p:anim>
                                    <p:anim calcmode="lin" valueType="num">
                                      <p:cBhvr>
                                        <p:cTn id="104" dur="500" fill="hold"/>
                                        <p:tgtEl>
                                          <p:spTgt spid="13"/>
                                        </p:tgtEl>
                                        <p:attrNameLst>
                                          <p:attrName>ppt_h</p:attrName>
                                        </p:attrNameLst>
                                      </p:cBhvr>
                                      <p:tavLst>
                                        <p:tav tm="0">
                                          <p:val>
                                            <p:fltVal val="0"/>
                                          </p:val>
                                        </p:tav>
                                        <p:tav tm="100000">
                                          <p:val>
                                            <p:strVal val="#ppt_h"/>
                                          </p:val>
                                        </p:tav>
                                      </p:tavLst>
                                    </p:anim>
                                    <p:animEffect transition="in" filter="fade">
                                      <p:cBhvr>
                                        <p:cTn id="105" dur="500"/>
                                        <p:tgtEl>
                                          <p:spTgt spid="13"/>
                                        </p:tgtEl>
                                      </p:cBhvr>
                                    </p:animEffect>
                                  </p:childTnLst>
                                </p:cTn>
                              </p:par>
                              <p:par>
                                <p:cTn id="106" presetID="53" presetClass="entr" presetSubtype="0" fill="hold" grpId="2" nodeType="withEffect">
                                  <p:stCondLst>
                                    <p:cond delay="0"/>
                                  </p:stCondLst>
                                  <p:iterate type="lt">
                                    <p:tmPct val="0"/>
                                  </p:iterate>
                                  <p:childTnLst>
                                    <p:set>
                                      <p:cBhvr>
                                        <p:cTn id="107" dur="1" fill="hold">
                                          <p:stCondLst>
                                            <p:cond delay="0"/>
                                          </p:stCondLst>
                                        </p:cTn>
                                        <p:tgtEl>
                                          <p:spTgt spid="14"/>
                                        </p:tgtEl>
                                        <p:attrNameLst>
                                          <p:attrName>style.visibility</p:attrName>
                                        </p:attrNameLst>
                                      </p:cBhvr>
                                      <p:to>
                                        <p:strVal val="visible"/>
                                      </p:to>
                                    </p:set>
                                    <p:anim calcmode="lin" valueType="num">
                                      <p:cBhvr>
                                        <p:cTn id="108" dur="500" fill="hold"/>
                                        <p:tgtEl>
                                          <p:spTgt spid="14"/>
                                        </p:tgtEl>
                                        <p:attrNameLst>
                                          <p:attrName>ppt_w</p:attrName>
                                        </p:attrNameLst>
                                      </p:cBhvr>
                                      <p:tavLst>
                                        <p:tav tm="0">
                                          <p:val>
                                            <p:fltVal val="0"/>
                                          </p:val>
                                        </p:tav>
                                        <p:tav tm="100000">
                                          <p:val>
                                            <p:strVal val="#ppt_w"/>
                                          </p:val>
                                        </p:tav>
                                      </p:tavLst>
                                    </p:anim>
                                    <p:anim calcmode="lin" valueType="num">
                                      <p:cBhvr>
                                        <p:cTn id="109" dur="500" fill="hold"/>
                                        <p:tgtEl>
                                          <p:spTgt spid="14"/>
                                        </p:tgtEl>
                                        <p:attrNameLst>
                                          <p:attrName>ppt_h</p:attrName>
                                        </p:attrNameLst>
                                      </p:cBhvr>
                                      <p:tavLst>
                                        <p:tav tm="0">
                                          <p:val>
                                            <p:fltVal val="0"/>
                                          </p:val>
                                        </p:tav>
                                        <p:tav tm="100000">
                                          <p:val>
                                            <p:strVal val="#ppt_h"/>
                                          </p:val>
                                        </p:tav>
                                      </p:tavLst>
                                    </p:anim>
                                    <p:animEffect transition="in" filter="fade">
                                      <p:cBhvr>
                                        <p:cTn id="110" dur="500"/>
                                        <p:tgtEl>
                                          <p:spTgt spid="14"/>
                                        </p:tgtEl>
                                      </p:cBhvr>
                                    </p:animEffect>
                                  </p:childTnLst>
                                </p:cTn>
                              </p:par>
                              <p:par>
                                <p:cTn id="111" presetID="53" presetClass="entr" presetSubtype="0" fill="hold" grpId="2" nodeType="withEffect">
                                  <p:stCondLst>
                                    <p:cond delay="0"/>
                                  </p:stCondLst>
                                  <p:iterate type="lt">
                                    <p:tmPct val="0"/>
                                  </p:iterate>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ppt_w</p:attrName>
                                        </p:attrNameLst>
                                      </p:cBhvr>
                                      <p:tavLst>
                                        <p:tav tm="0">
                                          <p:val>
                                            <p:fltVal val="0"/>
                                          </p:val>
                                        </p:tav>
                                        <p:tav tm="100000">
                                          <p:val>
                                            <p:strVal val="#ppt_w"/>
                                          </p:val>
                                        </p:tav>
                                      </p:tavLst>
                                    </p:anim>
                                    <p:anim calcmode="lin" valueType="num">
                                      <p:cBhvr>
                                        <p:cTn id="114" dur="500" fill="hold"/>
                                        <p:tgtEl>
                                          <p:spTgt spid="15"/>
                                        </p:tgtEl>
                                        <p:attrNameLst>
                                          <p:attrName>ppt_h</p:attrName>
                                        </p:attrNameLst>
                                      </p:cBhvr>
                                      <p:tavLst>
                                        <p:tav tm="0">
                                          <p:val>
                                            <p:fltVal val="0"/>
                                          </p:val>
                                        </p:tav>
                                        <p:tav tm="100000">
                                          <p:val>
                                            <p:strVal val="#ppt_h"/>
                                          </p:val>
                                        </p:tav>
                                      </p:tavLst>
                                    </p:anim>
                                    <p:animEffect transition="in" filter="fade">
                                      <p:cBhvr>
                                        <p:cTn id="115" dur="500"/>
                                        <p:tgtEl>
                                          <p:spTgt spid="15"/>
                                        </p:tgtEl>
                                      </p:cBhvr>
                                    </p:animEffect>
                                  </p:childTnLst>
                                </p:cTn>
                              </p:par>
                              <p:par>
                                <p:cTn id="116" presetID="53" presetClass="entr" presetSubtype="0" fill="hold" grpId="2" nodeType="withEffect">
                                  <p:stCondLst>
                                    <p:cond delay="0"/>
                                  </p:stCondLst>
                                  <p:iterate type="lt">
                                    <p:tmPct val="0"/>
                                  </p:iterate>
                                  <p:childTnLst>
                                    <p:set>
                                      <p:cBhvr>
                                        <p:cTn id="117" dur="1" fill="hold">
                                          <p:stCondLst>
                                            <p:cond delay="0"/>
                                          </p:stCondLst>
                                        </p:cTn>
                                        <p:tgtEl>
                                          <p:spTgt spid="16"/>
                                        </p:tgtEl>
                                        <p:attrNameLst>
                                          <p:attrName>style.visibility</p:attrName>
                                        </p:attrNameLst>
                                      </p:cBhvr>
                                      <p:to>
                                        <p:strVal val="visible"/>
                                      </p:to>
                                    </p:set>
                                    <p:anim calcmode="lin" valueType="num">
                                      <p:cBhvr>
                                        <p:cTn id="118" dur="500" fill="hold"/>
                                        <p:tgtEl>
                                          <p:spTgt spid="16"/>
                                        </p:tgtEl>
                                        <p:attrNameLst>
                                          <p:attrName>ppt_w</p:attrName>
                                        </p:attrNameLst>
                                      </p:cBhvr>
                                      <p:tavLst>
                                        <p:tav tm="0">
                                          <p:val>
                                            <p:fltVal val="0"/>
                                          </p:val>
                                        </p:tav>
                                        <p:tav tm="100000">
                                          <p:val>
                                            <p:strVal val="#ppt_w"/>
                                          </p:val>
                                        </p:tav>
                                      </p:tavLst>
                                    </p:anim>
                                    <p:anim calcmode="lin" valueType="num">
                                      <p:cBhvr>
                                        <p:cTn id="119" dur="500" fill="hold"/>
                                        <p:tgtEl>
                                          <p:spTgt spid="16"/>
                                        </p:tgtEl>
                                        <p:attrNameLst>
                                          <p:attrName>ppt_h</p:attrName>
                                        </p:attrNameLst>
                                      </p:cBhvr>
                                      <p:tavLst>
                                        <p:tav tm="0">
                                          <p:val>
                                            <p:fltVal val="0"/>
                                          </p:val>
                                        </p:tav>
                                        <p:tav tm="100000">
                                          <p:val>
                                            <p:strVal val="#ppt_h"/>
                                          </p:val>
                                        </p:tav>
                                      </p:tavLst>
                                    </p:anim>
                                    <p:animEffect transition="in" filter="fade">
                                      <p:cBhvr>
                                        <p:cTn id="120" dur="500"/>
                                        <p:tgtEl>
                                          <p:spTgt spid="16"/>
                                        </p:tgtEl>
                                      </p:cBhvr>
                                    </p:animEffect>
                                  </p:childTnLst>
                                </p:cTn>
                              </p:par>
                              <p:par>
                                <p:cTn id="121" presetID="53" presetClass="entr" presetSubtype="0" fill="hold" grpId="2" nodeType="withEffect">
                                  <p:stCondLst>
                                    <p:cond delay="0"/>
                                  </p:stCondLst>
                                  <p:iterate type="lt">
                                    <p:tmPct val="0"/>
                                  </p:iterate>
                                  <p:childTnLst>
                                    <p:set>
                                      <p:cBhvr>
                                        <p:cTn id="122" dur="1" fill="hold">
                                          <p:stCondLst>
                                            <p:cond delay="0"/>
                                          </p:stCondLst>
                                        </p:cTn>
                                        <p:tgtEl>
                                          <p:spTgt spid="17"/>
                                        </p:tgtEl>
                                        <p:attrNameLst>
                                          <p:attrName>style.visibility</p:attrName>
                                        </p:attrNameLst>
                                      </p:cBhvr>
                                      <p:to>
                                        <p:strVal val="visible"/>
                                      </p:to>
                                    </p:set>
                                    <p:anim calcmode="lin" valueType="num">
                                      <p:cBhvr>
                                        <p:cTn id="123" dur="500" fill="hold"/>
                                        <p:tgtEl>
                                          <p:spTgt spid="17"/>
                                        </p:tgtEl>
                                        <p:attrNameLst>
                                          <p:attrName>ppt_w</p:attrName>
                                        </p:attrNameLst>
                                      </p:cBhvr>
                                      <p:tavLst>
                                        <p:tav tm="0">
                                          <p:val>
                                            <p:fltVal val="0"/>
                                          </p:val>
                                        </p:tav>
                                        <p:tav tm="100000">
                                          <p:val>
                                            <p:strVal val="#ppt_w"/>
                                          </p:val>
                                        </p:tav>
                                      </p:tavLst>
                                    </p:anim>
                                    <p:anim calcmode="lin" valueType="num">
                                      <p:cBhvr>
                                        <p:cTn id="124" dur="500" fill="hold"/>
                                        <p:tgtEl>
                                          <p:spTgt spid="17"/>
                                        </p:tgtEl>
                                        <p:attrNameLst>
                                          <p:attrName>ppt_h</p:attrName>
                                        </p:attrNameLst>
                                      </p:cBhvr>
                                      <p:tavLst>
                                        <p:tav tm="0">
                                          <p:val>
                                            <p:fltVal val="0"/>
                                          </p:val>
                                        </p:tav>
                                        <p:tav tm="100000">
                                          <p:val>
                                            <p:strVal val="#ppt_h"/>
                                          </p:val>
                                        </p:tav>
                                      </p:tavLst>
                                    </p:anim>
                                    <p:animEffect transition="in" filter="fade">
                                      <p:cBhvr>
                                        <p:cTn id="125" dur="500"/>
                                        <p:tgtEl>
                                          <p:spTgt spid="1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3314"/>
                                        </p:tgtEl>
                                        <p:attrNameLst>
                                          <p:attrName>style.visibility</p:attrName>
                                        </p:attrNameLst>
                                      </p:cBhvr>
                                      <p:to>
                                        <p:strVal val="visible"/>
                                      </p:to>
                                    </p:set>
                                    <p:animEffect transition="in" filter="fade">
                                      <p:cBhvr>
                                        <p:cTn id="13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4" grpId="2" animBg="1"/>
      <p:bldP spid="6" grpId="0" animBg="1"/>
      <p:bldP spid="6" grpId="1" animBg="1"/>
      <p:bldP spid="6" grpId="2" animBg="1"/>
      <p:bldP spid="8" grpId="0" animBg="1"/>
      <p:bldP spid="9" grpId="0" animBg="1"/>
      <p:bldP spid="10" grpId="0" animBg="1"/>
      <p:bldP spid="11" grpId="0"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Discovery of the Higgs Boson</a:t>
            </a:r>
          </a:p>
        </p:txBody>
      </p:sp>
      <p:pic>
        <p:nvPicPr>
          <p:cNvPr id="11" name="Picture 10"/>
          <p:cNvPicPr>
            <a:picLocks noChangeAspect="1"/>
          </p:cNvPicPr>
          <p:nvPr/>
        </p:nvPicPr>
        <p:blipFill>
          <a:blip r:embed="rId3"/>
          <a:stretch>
            <a:fillRect/>
          </a:stretch>
        </p:blipFill>
        <p:spPr>
          <a:xfrm>
            <a:off x="6063002" y="3505200"/>
            <a:ext cx="4833598" cy="2659237"/>
          </a:xfrm>
          <a:prstGeom prst="rect">
            <a:avLst/>
          </a:prstGeom>
        </p:spPr>
      </p:pic>
      <p:pic>
        <p:nvPicPr>
          <p:cNvPr id="10" name="Picture 9"/>
          <p:cNvPicPr>
            <a:picLocks noChangeAspect="1"/>
          </p:cNvPicPr>
          <p:nvPr/>
        </p:nvPicPr>
        <p:blipFill>
          <a:blip r:embed="rId4"/>
          <a:stretch>
            <a:fillRect/>
          </a:stretch>
        </p:blipFill>
        <p:spPr>
          <a:xfrm>
            <a:off x="876300" y="707852"/>
            <a:ext cx="7391400" cy="3102148"/>
          </a:xfrm>
          <a:prstGeom prst="rect">
            <a:avLst/>
          </a:prstGeom>
        </p:spPr>
      </p:pic>
      <p:pic>
        <p:nvPicPr>
          <p:cNvPr id="12" name="Picture 11" descr="474485_10150889514782443_1792237325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6" y="3358790"/>
            <a:ext cx="3540365" cy="2356210"/>
          </a:xfrm>
          <a:prstGeom prst="rect">
            <a:avLst/>
          </a:prstGeom>
        </p:spPr>
      </p:pic>
      <p:sp>
        <p:nvSpPr>
          <p:cNvPr id="13" name="TextBox 12"/>
          <p:cNvSpPr txBox="1"/>
          <p:nvPr/>
        </p:nvSpPr>
        <p:spPr>
          <a:xfrm>
            <a:off x="3886200" y="4321818"/>
            <a:ext cx="1840393" cy="923330"/>
          </a:xfrm>
          <a:prstGeom prst="rect">
            <a:avLst/>
          </a:prstGeom>
          <a:noFill/>
        </p:spPr>
        <p:txBody>
          <a:bodyPr wrap="none" rtlCol="0">
            <a:spAutoFit/>
          </a:bodyPr>
          <a:lstStyle/>
          <a:p>
            <a:pPr algn="ctr"/>
            <a:r>
              <a:rPr lang="en-US" dirty="0"/>
              <a:t>“I think we got it”</a:t>
            </a:r>
          </a:p>
          <a:p>
            <a:pPr algn="ctr"/>
            <a:r>
              <a:rPr lang="en-US" dirty="0"/>
              <a:t>Rolf </a:t>
            </a:r>
            <a:r>
              <a:rPr lang="en-US" dirty="0" err="1"/>
              <a:t>Heuer</a:t>
            </a:r>
            <a:r>
              <a:rPr lang="en-US" dirty="0"/>
              <a:t>,</a:t>
            </a:r>
          </a:p>
          <a:p>
            <a:pPr algn="ctr"/>
            <a:r>
              <a:rPr lang="en-US" dirty="0"/>
              <a:t>4</a:t>
            </a:r>
            <a:r>
              <a:rPr lang="en-US" baseline="30000" dirty="0"/>
              <a:t>th</a:t>
            </a:r>
            <a:r>
              <a:rPr lang="en-US" dirty="0"/>
              <a:t> of July, 2012</a:t>
            </a:r>
          </a:p>
        </p:txBody>
      </p:sp>
      <p:sp>
        <p:nvSpPr>
          <p:cNvPr id="15" name="Rounded Rectangle 14"/>
          <p:cNvSpPr/>
          <p:nvPr/>
        </p:nvSpPr>
        <p:spPr>
          <a:xfrm>
            <a:off x="152400" y="5791200"/>
            <a:ext cx="5791200" cy="990600"/>
          </a:xfrm>
          <a:prstGeom prst="roundRect">
            <a:avLst/>
          </a:prstGeom>
          <a:solidFill>
            <a:srgbClr val="CCFFCC"/>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Several properties were tested over the next 6 years. The particle is entirely consistent with the Higgs boson</a:t>
            </a:r>
          </a:p>
        </p:txBody>
      </p:sp>
    </p:spTree>
    <p:extLst>
      <p:ext uri="{BB962C8B-B14F-4D97-AF65-F5344CB8AC3E}">
        <p14:creationId xmlns:p14="http://schemas.microsoft.com/office/powerpoint/2010/main" val="2181589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Precision Higgs Measurements</a:t>
            </a:r>
          </a:p>
        </p:txBody>
      </p:sp>
      <p:sp>
        <p:nvSpPr>
          <p:cNvPr id="4" name="TextBox 3"/>
          <p:cNvSpPr txBox="1"/>
          <p:nvPr/>
        </p:nvSpPr>
        <p:spPr>
          <a:xfrm>
            <a:off x="1618129" y="914120"/>
            <a:ext cx="6172200" cy="369332"/>
          </a:xfrm>
          <a:prstGeom prst="rect">
            <a:avLst/>
          </a:prstGeom>
          <a:noFill/>
          <a:ln>
            <a:noFill/>
          </a:ln>
        </p:spPr>
        <p:txBody>
          <a:bodyPr wrap="square" rtlCol="0">
            <a:spAutoFit/>
          </a:bodyPr>
          <a:lstStyle/>
          <a:p>
            <a:pPr algn="ctr"/>
            <a:r>
              <a:rPr lang="en-US" dirty="0"/>
              <a:t>All four main Higgs Production Mechanisms have been observed</a:t>
            </a:r>
          </a:p>
        </p:txBody>
      </p:sp>
      <p:pic>
        <p:nvPicPr>
          <p:cNvPr id="3" name="Picture 2">
            <a:extLst>
              <a:ext uri="{FF2B5EF4-FFF2-40B4-BE49-F238E27FC236}">
                <a16:creationId xmlns:a16="http://schemas.microsoft.com/office/drawing/2014/main" id="{3C0D970E-656B-0F4D-8B7C-E219A3750E64}"/>
              </a:ext>
            </a:extLst>
          </p:cNvPr>
          <p:cNvPicPr>
            <a:picLocks noChangeAspect="1"/>
          </p:cNvPicPr>
          <p:nvPr/>
        </p:nvPicPr>
        <p:blipFill>
          <a:blip r:embed="rId3"/>
          <a:stretch>
            <a:fillRect/>
          </a:stretch>
        </p:blipFill>
        <p:spPr>
          <a:xfrm>
            <a:off x="152400" y="1549087"/>
            <a:ext cx="1981200" cy="1137664"/>
          </a:xfrm>
          <a:prstGeom prst="rect">
            <a:avLst/>
          </a:prstGeom>
        </p:spPr>
      </p:pic>
      <p:pic>
        <p:nvPicPr>
          <p:cNvPr id="5" name="Picture 4">
            <a:extLst>
              <a:ext uri="{FF2B5EF4-FFF2-40B4-BE49-F238E27FC236}">
                <a16:creationId xmlns:a16="http://schemas.microsoft.com/office/drawing/2014/main" id="{DE960986-D0B3-E14B-A155-0CDB24AD544C}"/>
              </a:ext>
            </a:extLst>
          </p:cNvPr>
          <p:cNvPicPr>
            <a:picLocks noChangeAspect="1"/>
          </p:cNvPicPr>
          <p:nvPr/>
        </p:nvPicPr>
        <p:blipFill>
          <a:blip r:embed="rId4"/>
          <a:stretch>
            <a:fillRect/>
          </a:stretch>
        </p:blipFill>
        <p:spPr>
          <a:xfrm>
            <a:off x="2362200" y="1533406"/>
            <a:ext cx="1787758" cy="1137664"/>
          </a:xfrm>
          <a:prstGeom prst="rect">
            <a:avLst/>
          </a:prstGeom>
        </p:spPr>
      </p:pic>
      <p:pic>
        <p:nvPicPr>
          <p:cNvPr id="8" name="Picture 7">
            <a:extLst>
              <a:ext uri="{FF2B5EF4-FFF2-40B4-BE49-F238E27FC236}">
                <a16:creationId xmlns:a16="http://schemas.microsoft.com/office/drawing/2014/main" id="{8F64DEDC-7FB3-764D-951A-F81C53DBF072}"/>
              </a:ext>
            </a:extLst>
          </p:cNvPr>
          <p:cNvPicPr>
            <a:picLocks noChangeAspect="1"/>
          </p:cNvPicPr>
          <p:nvPr/>
        </p:nvPicPr>
        <p:blipFill>
          <a:blip r:embed="rId5"/>
          <a:stretch>
            <a:fillRect/>
          </a:stretch>
        </p:blipFill>
        <p:spPr>
          <a:xfrm>
            <a:off x="4704229" y="1481280"/>
            <a:ext cx="1981200" cy="1273277"/>
          </a:xfrm>
          <a:prstGeom prst="rect">
            <a:avLst/>
          </a:prstGeom>
        </p:spPr>
      </p:pic>
      <p:pic>
        <p:nvPicPr>
          <p:cNvPr id="9" name="Picture 8">
            <a:extLst>
              <a:ext uri="{FF2B5EF4-FFF2-40B4-BE49-F238E27FC236}">
                <a16:creationId xmlns:a16="http://schemas.microsoft.com/office/drawing/2014/main" id="{926DEFE1-3CD5-9A4E-8DD3-49F8232A504D}"/>
              </a:ext>
            </a:extLst>
          </p:cNvPr>
          <p:cNvPicPr>
            <a:picLocks noChangeAspect="1"/>
          </p:cNvPicPr>
          <p:nvPr/>
        </p:nvPicPr>
        <p:blipFill>
          <a:blip r:embed="rId6"/>
          <a:stretch>
            <a:fillRect/>
          </a:stretch>
        </p:blipFill>
        <p:spPr>
          <a:xfrm>
            <a:off x="7162800" y="1316242"/>
            <a:ext cx="1863958" cy="1528918"/>
          </a:xfrm>
          <a:prstGeom prst="rect">
            <a:avLst/>
          </a:prstGeom>
        </p:spPr>
      </p:pic>
      <p:sp>
        <p:nvSpPr>
          <p:cNvPr id="10" name="Rectangle 9">
            <a:extLst>
              <a:ext uri="{FF2B5EF4-FFF2-40B4-BE49-F238E27FC236}">
                <a16:creationId xmlns:a16="http://schemas.microsoft.com/office/drawing/2014/main" id="{DD4367DE-405D-9445-8076-40FA08FB2AA6}"/>
              </a:ext>
            </a:extLst>
          </p:cNvPr>
          <p:cNvSpPr/>
          <p:nvPr/>
        </p:nvSpPr>
        <p:spPr>
          <a:xfrm>
            <a:off x="2398059" y="2752331"/>
            <a:ext cx="1707070" cy="323165"/>
          </a:xfrm>
          <a:prstGeom prst="rect">
            <a:avLst/>
          </a:prstGeom>
        </p:spPr>
        <p:txBody>
          <a:bodyPr wrap="none">
            <a:spAutoFit/>
          </a:bodyPr>
          <a:lstStyle/>
          <a:p>
            <a:r>
              <a:rPr lang="en-US" sz="1500" b="1" dirty="0"/>
              <a:t>Weak boson fusion</a:t>
            </a:r>
          </a:p>
        </p:txBody>
      </p:sp>
      <p:sp>
        <p:nvSpPr>
          <p:cNvPr id="11" name="Rectangle 10">
            <a:extLst>
              <a:ext uri="{FF2B5EF4-FFF2-40B4-BE49-F238E27FC236}">
                <a16:creationId xmlns:a16="http://schemas.microsoft.com/office/drawing/2014/main" id="{ADFFE4B0-E30F-4142-9E05-F386C294ECC3}"/>
              </a:ext>
            </a:extLst>
          </p:cNvPr>
          <p:cNvSpPr/>
          <p:nvPr/>
        </p:nvSpPr>
        <p:spPr>
          <a:xfrm>
            <a:off x="259787" y="2752331"/>
            <a:ext cx="1705916" cy="323165"/>
          </a:xfrm>
          <a:prstGeom prst="rect">
            <a:avLst/>
          </a:prstGeom>
        </p:spPr>
        <p:txBody>
          <a:bodyPr wrap="none">
            <a:spAutoFit/>
          </a:bodyPr>
          <a:lstStyle/>
          <a:p>
            <a:r>
              <a:rPr lang="en-US" sz="1500" b="1" dirty="0"/>
              <a:t>Gluon-gluon fusion</a:t>
            </a:r>
          </a:p>
        </p:txBody>
      </p:sp>
      <p:sp>
        <p:nvSpPr>
          <p:cNvPr id="12" name="Rectangle 11">
            <a:extLst>
              <a:ext uri="{FF2B5EF4-FFF2-40B4-BE49-F238E27FC236}">
                <a16:creationId xmlns:a16="http://schemas.microsoft.com/office/drawing/2014/main" id="{108FDDA3-96F7-144E-AEB8-E3984847D34F}"/>
              </a:ext>
            </a:extLst>
          </p:cNvPr>
          <p:cNvSpPr/>
          <p:nvPr/>
        </p:nvSpPr>
        <p:spPr>
          <a:xfrm>
            <a:off x="4704229" y="2754556"/>
            <a:ext cx="1935082" cy="323165"/>
          </a:xfrm>
          <a:prstGeom prst="rect">
            <a:avLst/>
          </a:prstGeom>
        </p:spPr>
        <p:txBody>
          <a:bodyPr wrap="none">
            <a:spAutoFit/>
          </a:bodyPr>
          <a:lstStyle/>
          <a:p>
            <a:r>
              <a:rPr lang="en-US" sz="1500" b="1" dirty="0"/>
              <a:t>Weak boson radiation</a:t>
            </a:r>
          </a:p>
        </p:txBody>
      </p:sp>
      <p:sp>
        <p:nvSpPr>
          <p:cNvPr id="13" name="Rectangle 12">
            <a:extLst>
              <a:ext uri="{FF2B5EF4-FFF2-40B4-BE49-F238E27FC236}">
                <a16:creationId xmlns:a16="http://schemas.microsoft.com/office/drawing/2014/main" id="{A726A9C9-AD49-8741-A0D2-EF2201B92B6F}"/>
              </a:ext>
            </a:extLst>
          </p:cNvPr>
          <p:cNvSpPr/>
          <p:nvPr/>
        </p:nvSpPr>
        <p:spPr>
          <a:xfrm>
            <a:off x="7231337" y="2754557"/>
            <a:ext cx="1726883" cy="323165"/>
          </a:xfrm>
          <a:prstGeom prst="rect">
            <a:avLst/>
          </a:prstGeom>
        </p:spPr>
        <p:txBody>
          <a:bodyPr wrap="none">
            <a:spAutoFit/>
          </a:bodyPr>
          <a:lstStyle/>
          <a:p>
            <a:r>
              <a:rPr lang="en-US" sz="1500" b="1" dirty="0"/>
              <a:t>top quark radiation</a:t>
            </a:r>
          </a:p>
        </p:txBody>
      </p:sp>
      <p:pic>
        <p:nvPicPr>
          <p:cNvPr id="14" name="Picture 13">
            <a:extLst>
              <a:ext uri="{FF2B5EF4-FFF2-40B4-BE49-F238E27FC236}">
                <a16:creationId xmlns:a16="http://schemas.microsoft.com/office/drawing/2014/main" id="{7F9926AD-9C07-E244-BE69-B96FF3EFE388}"/>
              </a:ext>
            </a:extLst>
          </p:cNvPr>
          <p:cNvPicPr>
            <a:picLocks noChangeAspect="1"/>
          </p:cNvPicPr>
          <p:nvPr/>
        </p:nvPicPr>
        <p:blipFill>
          <a:blip r:embed="rId7"/>
          <a:stretch>
            <a:fillRect/>
          </a:stretch>
        </p:blipFill>
        <p:spPr>
          <a:xfrm>
            <a:off x="5029200" y="3521322"/>
            <a:ext cx="3771900" cy="2016016"/>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9BB62F79-B7A6-DC4D-8A95-D84C8613143A}"/>
              </a:ext>
            </a:extLst>
          </p:cNvPr>
          <p:cNvCxnSpPr>
            <a:stCxn id="13" idx="2"/>
            <a:endCxn id="14" idx="0"/>
          </p:cNvCxnSpPr>
          <p:nvPr/>
        </p:nvCxnSpPr>
        <p:spPr>
          <a:xfrm flipH="1">
            <a:off x="6915150" y="3077722"/>
            <a:ext cx="1179629" cy="4436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2984B6A-D1F6-3B4F-A411-B4BF31B0B8D8}"/>
              </a:ext>
            </a:extLst>
          </p:cNvPr>
          <p:cNvSpPr/>
          <p:nvPr/>
        </p:nvSpPr>
        <p:spPr>
          <a:xfrm>
            <a:off x="6510408" y="3641757"/>
            <a:ext cx="2290692" cy="323165"/>
          </a:xfrm>
          <a:prstGeom prst="rect">
            <a:avLst/>
          </a:prstGeom>
        </p:spPr>
        <p:txBody>
          <a:bodyPr wrap="none">
            <a:spAutoFit/>
          </a:bodyPr>
          <a:lstStyle/>
          <a:p>
            <a:r>
              <a:rPr lang="en-US" sz="1500" b="1" dirty="0">
                <a:solidFill>
                  <a:srgbClr val="FF0000"/>
                </a:solidFill>
              </a:rPr>
              <a:t>Just reported in April 2018</a:t>
            </a:r>
          </a:p>
        </p:txBody>
      </p:sp>
      <p:pic>
        <p:nvPicPr>
          <p:cNvPr id="19" name="Picture 18">
            <a:extLst>
              <a:ext uri="{FF2B5EF4-FFF2-40B4-BE49-F238E27FC236}">
                <a16:creationId xmlns:a16="http://schemas.microsoft.com/office/drawing/2014/main" id="{C734BCC2-F804-AC46-9A33-1B2829C04175}"/>
              </a:ext>
            </a:extLst>
          </p:cNvPr>
          <p:cNvPicPr>
            <a:picLocks noChangeAspect="1"/>
          </p:cNvPicPr>
          <p:nvPr/>
        </p:nvPicPr>
        <p:blipFill>
          <a:blip r:embed="rId8"/>
          <a:stretch>
            <a:fillRect/>
          </a:stretch>
        </p:blipFill>
        <p:spPr>
          <a:xfrm>
            <a:off x="1112745" y="3254188"/>
            <a:ext cx="2836033" cy="3581400"/>
          </a:xfrm>
          <a:prstGeom prst="rect">
            <a:avLst/>
          </a:prstGeom>
        </p:spPr>
      </p:pic>
      <p:sp>
        <p:nvSpPr>
          <p:cNvPr id="22" name="Rectangle 21">
            <a:extLst>
              <a:ext uri="{FF2B5EF4-FFF2-40B4-BE49-F238E27FC236}">
                <a16:creationId xmlns:a16="http://schemas.microsoft.com/office/drawing/2014/main" id="{DEDFA1E1-1734-D84C-A9B2-68FFA062C427}"/>
              </a:ext>
            </a:extLst>
          </p:cNvPr>
          <p:cNvSpPr/>
          <p:nvPr/>
        </p:nvSpPr>
        <p:spPr>
          <a:xfrm rot="20454938">
            <a:off x="2162489" y="4149839"/>
            <a:ext cx="2244397" cy="553998"/>
          </a:xfrm>
          <a:prstGeom prst="rect">
            <a:avLst/>
          </a:prstGeom>
        </p:spPr>
        <p:txBody>
          <a:bodyPr wrap="none">
            <a:spAutoFit/>
          </a:bodyPr>
          <a:lstStyle/>
          <a:p>
            <a:r>
              <a:rPr lang="en-US" sz="1500" b="1" dirty="0">
                <a:solidFill>
                  <a:srgbClr val="FF0000"/>
                </a:solidFill>
              </a:rPr>
              <a:t>Updated on Sept 27, 2018</a:t>
            </a:r>
          </a:p>
          <a:p>
            <a:r>
              <a:rPr lang="en-US" sz="1500" b="1" dirty="0">
                <a:solidFill>
                  <a:srgbClr val="FF0000"/>
                </a:solidFill>
              </a:rPr>
              <a:t>Submitted to Eur. Phys. J.</a:t>
            </a:r>
          </a:p>
        </p:txBody>
      </p:sp>
      <p:sp>
        <p:nvSpPr>
          <p:cNvPr id="20" name="Rectangle 19">
            <a:extLst>
              <a:ext uri="{FF2B5EF4-FFF2-40B4-BE49-F238E27FC236}">
                <a16:creationId xmlns:a16="http://schemas.microsoft.com/office/drawing/2014/main" id="{6D8B0F44-9A61-BE4C-AE16-39A87DF8E103}"/>
              </a:ext>
            </a:extLst>
          </p:cNvPr>
          <p:cNvSpPr/>
          <p:nvPr/>
        </p:nvSpPr>
        <p:spPr>
          <a:xfrm>
            <a:off x="4149958" y="5829138"/>
            <a:ext cx="4876800" cy="923330"/>
          </a:xfrm>
          <a:prstGeom prst="rect">
            <a:avLst/>
          </a:prstGeom>
        </p:spPr>
        <p:txBody>
          <a:bodyPr wrap="square">
            <a:spAutoFit/>
          </a:bodyPr>
          <a:lstStyle/>
          <a:p>
            <a:pPr algn="ctr"/>
            <a:r>
              <a:rPr lang="en-US" dirty="0"/>
              <a:t>Any deviation could be a clue to deeper physics!</a:t>
            </a:r>
          </a:p>
          <a:p>
            <a:pPr algn="ctr"/>
            <a:endParaRPr lang="en-US" dirty="0"/>
          </a:p>
          <a:p>
            <a:pPr algn="ctr"/>
            <a:r>
              <a:rPr lang="en-US" b="1" dirty="0">
                <a:solidFill>
                  <a:srgbClr val="00B050"/>
                </a:solidFill>
              </a:rPr>
              <a:t>Active area of research</a:t>
            </a:r>
          </a:p>
        </p:txBody>
      </p:sp>
    </p:spTree>
    <p:extLst>
      <p:ext uri="{BB962C8B-B14F-4D97-AF65-F5344CB8AC3E}">
        <p14:creationId xmlns:p14="http://schemas.microsoft.com/office/powerpoint/2010/main" val="2989867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DEADC26E-1E07-A24B-9688-5798CCCC3AD5}"/>
              </a:ext>
            </a:extLst>
          </p:cNvPr>
          <p:cNvSpPr/>
          <p:nvPr/>
        </p:nvSpPr>
        <p:spPr>
          <a:xfrm>
            <a:off x="0" y="4056370"/>
            <a:ext cx="9144000" cy="2609167"/>
          </a:xfrm>
          <a:prstGeom prst="roundRect">
            <a:avLst/>
          </a:prstGeom>
          <a:solidFill>
            <a:schemeClr val="accent1">
              <a:lumMod val="40000"/>
              <a:lumOff val="60000"/>
            </a:schemeClr>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222A607-F37C-094F-8BFE-852943AB9E93}"/>
              </a:ext>
            </a:extLst>
          </p:cNvPr>
          <p:cNvSpPr/>
          <p:nvPr/>
        </p:nvSpPr>
        <p:spPr>
          <a:xfrm>
            <a:off x="0" y="1200833"/>
            <a:ext cx="9144000" cy="2609167"/>
          </a:xfrm>
          <a:prstGeom prst="roundRect">
            <a:avLst/>
          </a:prstGeom>
          <a:solidFill>
            <a:schemeClr val="accent1">
              <a:lumMod val="40000"/>
              <a:lumOff val="60000"/>
            </a:schemeClr>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Dark Matter and Supersymmetry Searches</a:t>
            </a:r>
          </a:p>
        </p:txBody>
      </p:sp>
      <p:sp>
        <p:nvSpPr>
          <p:cNvPr id="3" name="Rectangle 2">
            <a:extLst>
              <a:ext uri="{FF2B5EF4-FFF2-40B4-BE49-F238E27FC236}">
                <a16:creationId xmlns:a16="http://schemas.microsoft.com/office/drawing/2014/main" id="{DE3AFEC0-4798-2C41-84C9-2B53A217EE07}"/>
              </a:ext>
            </a:extLst>
          </p:cNvPr>
          <p:cNvSpPr/>
          <p:nvPr/>
        </p:nvSpPr>
        <p:spPr>
          <a:xfrm>
            <a:off x="1408313" y="758874"/>
            <a:ext cx="6189515" cy="323165"/>
          </a:xfrm>
          <a:prstGeom prst="rect">
            <a:avLst/>
          </a:prstGeom>
        </p:spPr>
        <p:txBody>
          <a:bodyPr wrap="none">
            <a:spAutoFit/>
          </a:bodyPr>
          <a:lstStyle/>
          <a:p>
            <a:r>
              <a:rPr lang="en-US" sz="1500" dirty="0">
                <a:latin typeface="Times New Roman" pitchFamily="18" charset="0"/>
              </a:rPr>
              <a:t>Several (~ 15) searches for dark matter and supersymmetry searches underway</a:t>
            </a:r>
            <a:endParaRPr lang="en-US" sz="1500" dirty="0"/>
          </a:p>
        </p:txBody>
      </p:sp>
      <p:sp>
        <p:nvSpPr>
          <p:cNvPr id="8" name="Rectangle 7">
            <a:extLst>
              <a:ext uri="{FF2B5EF4-FFF2-40B4-BE49-F238E27FC236}">
                <a16:creationId xmlns:a16="http://schemas.microsoft.com/office/drawing/2014/main" id="{1FDB3B2B-E0E5-0747-B82A-9186956DB857}"/>
              </a:ext>
            </a:extLst>
          </p:cNvPr>
          <p:cNvSpPr/>
          <p:nvPr/>
        </p:nvSpPr>
        <p:spPr>
          <a:xfrm>
            <a:off x="76200" y="1410831"/>
            <a:ext cx="4495800" cy="2246769"/>
          </a:xfrm>
          <a:prstGeom prst="rect">
            <a:avLst/>
          </a:prstGeom>
        </p:spPr>
        <p:txBody>
          <a:bodyPr wrap="square">
            <a:spAutoFit/>
          </a:bodyPr>
          <a:lstStyle/>
          <a:p>
            <a:pPr algn="ctr"/>
            <a:r>
              <a:rPr lang="en-US" sz="1400" b="1" dirty="0">
                <a:latin typeface="Times New Roman" pitchFamily="18" charset="0"/>
              </a:rPr>
              <a:t>Mono-jet + Missing energy searches</a:t>
            </a:r>
          </a:p>
          <a:p>
            <a:endParaRPr lang="en-US" sz="1400" dirty="0">
              <a:latin typeface="Times New Roman" pitchFamily="18" charset="0"/>
            </a:endParaRPr>
          </a:p>
          <a:p>
            <a:r>
              <a:rPr lang="en-US" sz="1400" dirty="0">
                <a:latin typeface="Times New Roman" pitchFamily="18" charset="0"/>
              </a:rPr>
              <a:t>A “mediator” particle Z’ is theoretically necessary that communicates between the Dark Sector and the Standard Model</a:t>
            </a:r>
          </a:p>
          <a:p>
            <a:endParaRPr lang="en-US" sz="1400" dirty="0">
              <a:latin typeface="Times New Roman" pitchFamily="18" charset="0"/>
            </a:endParaRPr>
          </a:p>
          <a:p>
            <a:r>
              <a:rPr lang="en-US" sz="1400" dirty="0">
                <a:latin typeface="Times New Roman" pitchFamily="18" charset="0"/>
              </a:rPr>
              <a:t>Signature would be a jet of particles and missing energy</a:t>
            </a:r>
          </a:p>
          <a:p>
            <a:endParaRPr lang="en-US" sz="1400" dirty="0">
              <a:latin typeface="Times New Roman" pitchFamily="18" charset="0"/>
            </a:endParaRPr>
          </a:p>
          <a:p>
            <a:r>
              <a:rPr lang="en-US" sz="1400" dirty="0">
                <a:latin typeface="Times New Roman" pitchFamily="18" charset="0"/>
              </a:rPr>
              <a:t>Some range of dark matter and Z’ masses have been excluded.</a:t>
            </a:r>
            <a:endParaRPr lang="en-US" sz="1400" dirty="0"/>
          </a:p>
        </p:txBody>
      </p:sp>
      <p:pic>
        <p:nvPicPr>
          <p:cNvPr id="10" name="Picture 9">
            <a:extLst>
              <a:ext uri="{FF2B5EF4-FFF2-40B4-BE49-F238E27FC236}">
                <a16:creationId xmlns:a16="http://schemas.microsoft.com/office/drawing/2014/main" id="{89FBCB35-96AD-1848-AD96-D277F7743AEB}"/>
              </a:ext>
            </a:extLst>
          </p:cNvPr>
          <p:cNvPicPr>
            <a:picLocks noChangeAspect="1"/>
          </p:cNvPicPr>
          <p:nvPr/>
        </p:nvPicPr>
        <p:blipFill>
          <a:blip r:embed="rId3"/>
          <a:stretch>
            <a:fillRect/>
          </a:stretch>
        </p:blipFill>
        <p:spPr>
          <a:xfrm>
            <a:off x="4267200" y="1828800"/>
            <a:ext cx="2133600" cy="1280160"/>
          </a:xfrm>
          <a:prstGeom prst="rect">
            <a:avLst/>
          </a:prstGeom>
        </p:spPr>
      </p:pic>
      <p:pic>
        <p:nvPicPr>
          <p:cNvPr id="11" name="Picture 10">
            <a:extLst>
              <a:ext uri="{FF2B5EF4-FFF2-40B4-BE49-F238E27FC236}">
                <a16:creationId xmlns:a16="http://schemas.microsoft.com/office/drawing/2014/main" id="{B25F9AD6-CF91-1C4B-99A9-E35A088059CD}"/>
              </a:ext>
            </a:extLst>
          </p:cNvPr>
          <p:cNvPicPr>
            <a:picLocks noChangeAspect="1"/>
          </p:cNvPicPr>
          <p:nvPr/>
        </p:nvPicPr>
        <p:blipFill>
          <a:blip r:embed="rId4"/>
          <a:stretch>
            <a:fillRect/>
          </a:stretch>
        </p:blipFill>
        <p:spPr>
          <a:xfrm>
            <a:off x="6462765" y="1524000"/>
            <a:ext cx="2619269" cy="2057997"/>
          </a:xfrm>
          <a:prstGeom prst="rect">
            <a:avLst/>
          </a:prstGeom>
        </p:spPr>
      </p:pic>
      <p:sp>
        <p:nvSpPr>
          <p:cNvPr id="12" name="Rectangle 11">
            <a:extLst>
              <a:ext uri="{FF2B5EF4-FFF2-40B4-BE49-F238E27FC236}">
                <a16:creationId xmlns:a16="http://schemas.microsoft.com/office/drawing/2014/main" id="{A123A74B-A331-4744-B13D-1BA6F1A50E35}"/>
              </a:ext>
            </a:extLst>
          </p:cNvPr>
          <p:cNvSpPr/>
          <p:nvPr/>
        </p:nvSpPr>
        <p:spPr>
          <a:xfrm rot="19460289">
            <a:off x="7145518" y="2708880"/>
            <a:ext cx="1045479" cy="276999"/>
          </a:xfrm>
          <a:prstGeom prst="rect">
            <a:avLst/>
          </a:prstGeom>
        </p:spPr>
        <p:txBody>
          <a:bodyPr wrap="none">
            <a:spAutoFit/>
          </a:bodyPr>
          <a:lstStyle/>
          <a:p>
            <a:r>
              <a:rPr lang="en-US" sz="1200" b="1" dirty="0">
                <a:solidFill>
                  <a:srgbClr val="C00000"/>
                </a:solidFill>
                <a:latin typeface="Times New Roman" pitchFamily="18" charset="0"/>
              </a:rPr>
              <a:t>EXCLUDED</a:t>
            </a:r>
            <a:endParaRPr lang="en-US" sz="1200" b="1" dirty="0">
              <a:solidFill>
                <a:srgbClr val="C00000"/>
              </a:solidFill>
            </a:endParaRPr>
          </a:p>
        </p:txBody>
      </p:sp>
      <p:pic>
        <p:nvPicPr>
          <p:cNvPr id="14" name="Picture 13">
            <a:extLst>
              <a:ext uri="{FF2B5EF4-FFF2-40B4-BE49-F238E27FC236}">
                <a16:creationId xmlns:a16="http://schemas.microsoft.com/office/drawing/2014/main" id="{DAD908E7-6791-3F48-804D-4AABFD8FD13F}"/>
              </a:ext>
            </a:extLst>
          </p:cNvPr>
          <p:cNvPicPr>
            <a:picLocks noChangeAspect="1"/>
          </p:cNvPicPr>
          <p:nvPr/>
        </p:nvPicPr>
        <p:blipFill>
          <a:blip r:embed="rId5"/>
          <a:stretch>
            <a:fillRect/>
          </a:stretch>
        </p:blipFill>
        <p:spPr>
          <a:xfrm>
            <a:off x="4114800" y="4599981"/>
            <a:ext cx="2065493" cy="1521943"/>
          </a:xfrm>
          <a:prstGeom prst="rect">
            <a:avLst/>
          </a:prstGeom>
        </p:spPr>
      </p:pic>
      <p:pic>
        <p:nvPicPr>
          <p:cNvPr id="16" name="Picture 15">
            <a:extLst>
              <a:ext uri="{FF2B5EF4-FFF2-40B4-BE49-F238E27FC236}">
                <a16:creationId xmlns:a16="http://schemas.microsoft.com/office/drawing/2014/main" id="{98D90D8A-7384-414A-A208-06702D014BC4}"/>
              </a:ext>
            </a:extLst>
          </p:cNvPr>
          <p:cNvPicPr>
            <a:picLocks noChangeAspect="1"/>
          </p:cNvPicPr>
          <p:nvPr/>
        </p:nvPicPr>
        <p:blipFill>
          <a:blip r:embed="rId6"/>
          <a:stretch>
            <a:fillRect/>
          </a:stretch>
        </p:blipFill>
        <p:spPr>
          <a:xfrm rot="5400000">
            <a:off x="6590337" y="3988524"/>
            <a:ext cx="2124114" cy="2744859"/>
          </a:xfrm>
          <a:prstGeom prst="rect">
            <a:avLst/>
          </a:prstGeom>
        </p:spPr>
      </p:pic>
      <p:sp>
        <p:nvSpPr>
          <p:cNvPr id="18" name="Rectangle 17">
            <a:extLst>
              <a:ext uri="{FF2B5EF4-FFF2-40B4-BE49-F238E27FC236}">
                <a16:creationId xmlns:a16="http://schemas.microsoft.com/office/drawing/2014/main" id="{C760296E-A483-1B4F-A37D-50B941741924}"/>
              </a:ext>
            </a:extLst>
          </p:cNvPr>
          <p:cNvSpPr/>
          <p:nvPr/>
        </p:nvSpPr>
        <p:spPr>
          <a:xfrm>
            <a:off x="0" y="4191000"/>
            <a:ext cx="4343400" cy="2246769"/>
          </a:xfrm>
          <a:prstGeom prst="rect">
            <a:avLst/>
          </a:prstGeom>
        </p:spPr>
        <p:txBody>
          <a:bodyPr wrap="square">
            <a:spAutoFit/>
          </a:bodyPr>
          <a:lstStyle/>
          <a:p>
            <a:pPr algn="ctr"/>
            <a:r>
              <a:rPr lang="en-US" sz="1400" b="1" dirty="0">
                <a:latin typeface="Times New Roman" pitchFamily="18" charset="0"/>
              </a:rPr>
              <a:t>Higgs + Dark Matter searches</a:t>
            </a:r>
          </a:p>
          <a:p>
            <a:endParaRPr lang="en-US" sz="1400" dirty="0">
              <a:latin typeface="Times New Roman" pitchFamily="18" charset="0"/>
            </a:endParaRPr>
          </a:p>
          <a:p>
            <a:r>
              <a:rPr lang="en-US" sz="1400" dirty="0">
                <a:latin typeface="Times New Roman" pitchFamily="18" charset="0"/>
              </a:rPr>
              <a:t>The Higgs boson could be produced in association with Dark Matter. We know how to “tag” Higgs bosons reliably.</a:t>
            </a:r>
          </a:p>
          <a:p>
            <a:endParaRPr lang="en-US" sz="1400" dirty="0">
              <a:latin typeface="Times New Roman" pitchFamily="18" charset="0"/>
            </a:endParaRPr>
          </a:p>
          <a:p>
            <a:r>
              <a:rPr lang="en-US" sz="1400" dirty="0">
                <a:latin typeface="Times New Roman" pitchFamily="18" charset="0"/>
              </a:rPr>
              <a:t>Signature would be a Higgs boson and missing energy</a:t>
            </a:r>
          </a:p>
          <a:p>
            <a:endParaRPr lang="en-US" sz="1400" dirty="0">
              <a:latin typeface="Times New Roman" pitchFamily="18" charset="0"/>
            </a:endParaRPr>
          </a:p>
          <a:p>
            <a:r>
              <a:rPr lang="en-US" sz="1400" dirty="0">
                <a:latin typeface="Times New Roman" pitchFamily="18" charset="0"/>
              </a:rPr>
              <a:t>Some range of dark matter and Z’ masses have been excluded.</a:t>
            </a:r>
            <a:endParaRPr lang="en-US" sz="1400" dirty="0"/>
          </a:p>
        </p:txBody>
      </p:sp>
      <p:sp>
        <p:nvSpPr>
          <p:cNvPr id="19" name="Rectangle 18">
            <a:extLst>
              <a:ext uri="{FF2B5EF4-FFF2-40B4-BE49-F238E27FC236}">
                <a16:creationId xmlns:a16="http://schemas.microsoft.com/office/drawing/2014/main" id="{59FAAB67-8D1D-6140-A99B-8A8305068DC3}"/>
              </a:ext>
            </a:extLst>
          </p:cNvPr>
          <p:cNvSpPr/>
          <p:nvPr/>
        </p:nvSpPr>
        <p:spPr>
          <a:xfrm rot="19460289">
            <a:off x="6993117" y="5570622"/>
            <a:ext cx="1045479" cy="276999"/>
          </a:xfrm>
          <a:prstGeom prst="rect">
            <a:avLst/>
          </a:prstGeom>
        </p:spPr>
        <p:txBody>
          <a:bodyPr wrap="none">
            <a:spAutoFit/>
          </a:bodyPr>
          <a:lstStyle/>
          <a:p>
            <a:r>
              <a:rPr lang="en-US" sz="1200" b="1" dirty="0">
                <a:solidFill>
                  <a:srgbClr val="C00000"/>
                </a:solidFill>
                <a:latin typeface="Times New Roman" pitchFamily="18" charset="0"/>
              </a:rPr>
              <a:t>EXCLUDED</a:t>
            </a:r>
            <a:endParaRPr lang="en-US" sz="1200" b="1" dirty="0">
              <a:solidFill>
                <a:srgbClr val="C00000"/>
              </a:solidFill>
            </a:endParaRPr>
          </a:p>
        </p:txBody>
      </p:sp>
      <p:sp>
        <p:nvSpPr>
          <p:cNvPr id="17" name="Rectangle 16">
            <a:extLst>
              <a:ext uri="{FF2B5EF4-FFF2-40B4-BE49-F238E27FC236}">
                <a16:creationId xmlns:a16="http://schemas.microsoft.com/office/drawing/2014/main" id="{00FF017A-1BCD-D740-8482-B987253AFF79}"/>
              </a:ext>
            </a:extLst>
          </p:cNvPr>
          <p:cNvSpPr/>
          <p:nvPr/>
        </p:nvSpPr>
        <p:spPr>
          <a:xfrm>
            <a:off x="3386868" y="6148897"/>
            <a:ext cx="2370264" cy="369332"/>
          </a:xfrm>
          <a:prstGeom prst="rect">
            <a:avLst/>
          </a:prstGeom>
        </p:spPr>
        <p:txBody>
          <a:bodyPr wrap="none">
            <a:spAutoFit/>
          </a:bodyPr>
          <a:lstStyle/>
          <a:p>
            <a:pPr algn="ctr"/>
            <a:r>
              <a:rPr lang="en-US" b="1" dirty="0">
                <a:solidFill>
                  <a:srgbClr val="00B050"/>
                </a:solidFill>
              </a:rPr>
              <a:t>Active area of research</a:t>
            </a:r>
          </a:p>
        </p:txBody>
      </p:sp>
    </p:spTree>
    <p:extLst>
      <p:ext uri="{BB962C8B-B14F-4D97-AF65-F5344CB8AC3E}">
        <p14:creationId xmlns:p14="http://schemas.microsoft.com/office/powerpoint/2010/main" val="209825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Higgs Pair Production</a:t>
            </a:r>
          </a:p>
        </p:txBody>
      </p:sp>
      <p:pic>
        <p:nvPicPr>
          <p:cNvPr id="18" name="Picture 17">
            <a:extLst>
              <a:ext uri="{FF2B5EF4-FFF2-40B4-BE49-F238E27FC236}">
                <a16:creationId xmlns:a16="http://schemas.microsoft.com/office/drawing/2014/main" id="{0D406982-FF08-FA41-B0B9-DE8788EDD497}"/>
              </a:ext>
            </a:extLst>
          </p:cNvPr>
          <p:cNvPicPr>
            <a:picLocks noChangeAspect="1"/>
          </p:cNvPicPr>
          <p:nvPr/>
        </p:nvPicPr>
        <p:blipFill>
          <a:blip r:embed="rId3"/>
          <a:stretch>
            <a:fillRect/>
          </a:stretch>
        </p:blipFill>
        <p:spPr>
          <a:xfrm>
            <a:off x="5232525" y="5411926"/>
            <a:ext cx="3048000" cy="1219200"/>
          </a:xfrm>
          <a:prstGeom prst="rect">
            <a:avLst/>
          </a:prstGeom>
        </p:spPr>
      </p:pic>
      <p:pic>
        <p:nvPicPr>
          <p:cNvPr id="23" name="Picture 22">
            <a:extLst>
              <a:ext uri="{FF2B5EF4-FFF2-40B4-BE49-F238E27FC236}">
                <a16:creationId xmlns:a16="http://schemas.microsoft.com/office/drawing/2014/main" id="{9ABC952A-CD05-EE4B-ABC8-EADA2605335D}"/>
              </a:ext>
            </a:extLst>
          </p:cNvPr>
          <p:cNvPicPr>
            <a:picLocks noChangeAspect="1"/>
          </p:cNvPicPr>
          <p:nvPr/>
        </p:nvPicPr>
        <p:blipFill>
          <a:blip r:embed="rId4"/>
          <a:stretch>
            <a:fillRect/>
          </a:stretch>
        </p:blipFill>
        <p:spPr>
          <a:xfrm>
            <a:off x="5443196" y="762000"/>
            <a:ext cx="2837329" cy="1839492"/>
          </a:xfrm>
          <a:prstGeom prst="rect">
            <a:avLst/>
          </a:prstGeom>
        </p:spPr>
      </p:pic>
      <p:sp>
        <p:nvSpPr>
          <p:cNvPr id="24" name="Rectangle 23">
            <a:extLst>
              <a:ext uri="{FF2B5EF4-FFF2-40B4-BE49-F238E27FC236}">
                <a16:creationId xmlns:a16="http://schemas.microsoft.com/office/drawing/2014/main" id="{C64F237A-8E1B-5747-BA98-47BF5D6CEBF5}"/>
              </a:ext>
            </a:extLst>
          </p:cNvPr>
          <p:cNvSpPr/>
          <p:nvPr/>
        </p:nvSpPr>
        <p:spPr>
          <a:xfrm>
            <a:off x="4572000" y="2895600"/>
            <a:ext cx="4527176" cy="2031325"/>
          </a:xfrm>
          <a:prstGeom prst="rect">
            <a:avLst/>
          </a:prstGeom>
        </p:spPr>
        <p:txBody>
          <a:bodyPr wrap="square">
            <a:spAutoFit/>
          </a:bodyPr>
          <a:lstStyle/>
          <a:p>
            <a:r>
              <a:rPr lang="en-US" dirty="0"/>
              <a:t>This energy can drop from one level to another. Catastrophic destruction + creation in the universe.</a:t>
            </a:r>
          </a:p>
          <a:p>
            <a:endParaRPr lang="en-US" dirty="0"/>
          </a:p>
          <a:p>
            <a:r>
              <a:rPr lang="en-US" dirty="0"/>
              <a:t>Has happened once already, 10</a:t>
            </a:r>
            <a:r>
              <a:rPr lang="en-US" baseline="30000" dirty="0"/>
              <a:t>-10</a:t>
            </a:r>
            <a:r>
              <a:rPr lang="en-US" dirty="0"/>
              <a:t> sec after the Big Bang (Electroweak Degeneration Era). The W and Z bosons separated from the photon.</a:t>
            </a:r>
          </a:p>
        </p:txBody>
      </p:sp>
      <p:pic>
        <p:nvPicPr>
          <p:cNvPr id="11266" name="Picture 2" descr="Thanos Snaps Fingers Destroys Half of the Universe Infinity War Where is the Soul Gem Marvel Cinematic Universe">
            <a:extLst>
              <a:ext uri="{FF2B5EF4-FFF2-40B4-BE49-F238E27FC236}">
                <a16:creationId xmlns:a16="http://schemas.microsoft.com/office/drawing/2014/main" id="{FBA8A7C2-9CBC-6C4F-902A-4BABBB78F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38" y="2209800"/>
            <a:ext cx="4296462" cy="241899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9A6E93E-B3A6-EB44-A7A5-7143BFBD5E85}"/>
              </a:ext>
            </a:extLst>
          </p:cNvPr>
          <p:cNvSpPr/>
          <p:nvPr/>
        </p:nvSpPr>
        <p:spPr>
          <a:xfrm>
            <a:off x="22412" y="1115989"/>
            <a:ext cx="5082988" cy="923330"/>
          </a:xfrm>
          <a:prstGeom prst="rect">
            <a:avLst/>
          </a:prstGeom>
        </p:spPr>
        <p:txBody>
          <a:bodyPr wrap="square">
            <a:spAutoFit/>
          </a:bodyPr>
          <a:lstStyle/>
          <a:p>
            <a:r>
              <a:rPr lang="en-US" dirty="0"/>
              <a:t>The vacuum of space around you (with no real or virtual particles in it) has an “existence energy” due to the Higgs field</a:t>
            </a:r>
          </a:p>
        </p:txBody>
      </p:sp>
      <p:sp>
        <p:nvSpPr>
          <p:cNvPr id="26" name="Rectangle 25">
            <a:extLst>
              <a:ext uri="{FF2B5EF4-FFF2-40B4-BE49-F238E27FC236}">
                <a16:creationId xmlns:a16="http://schemas.microsoft.com/office/drawing/2014/main" id="{210E871C-4976-7C40-A4AA-1AED1122AFA0}"/>
              </a:ext>
            </a:extLst>
          </p:cNvPr>
          <p:cNvSpPr/>
          <p:nvPr/>
        </p:nvSpPr>
        <p:spPr>
          <a:xfrm>
            <a:off x="123138" y="4876800"/>
            <a:ext cx="4448862" cy="1754326"/>
          </a:xfrm>
          <a:prstGeom prst="rect">
            <a:avLst/>
          </a:prstGeom>
        </p:spPr>
        <p:txBody>
          <a:bodyPr wrap="square">
            <a:spAutoFit/>
          </a:bodyPr>
          <a:lstStyle/>
          <a:p>
            <a:r>
              <a:rPr lang="en-US" dirty="0"/>
              <a:t>The Mexican hat profile has not been measured. Is it even that?</a:t>
            </a:r>
          </a:p>
          <a:p>
            <a:endParaRPr lang="en-US" dirty="0"/>
          </a:p>
          <a:p>
            <a:r>
              <a:rPr lang="en-US" dirty="0"/>
              <a:t>Can be measured by looking for rare Higgs pair-production. Needs LHC Phase II data to complete. #</a:t>
            </a:r>
            <a:r>
              <a:rPr lang="en-US" dirty="0" err="1"/>
              <a:t>needmoredata</a:t>
            </a:r>
            <a:r>
              <a:rPr lang="en-US" dirty="0"/>
              <a:t> (2029)</a:t>
            </a:r>
          </a:p>
        </p:txBody>
      </p:sp>
      <p:sp>
        <p:nvSpPr>
          <p:cNvPr id="27" name="Rectangle 26">
            <a:extLst>
              <a:ext uri="{FF2B5EF4-FFF2-40B4-BE49-F238E27FC236}">
                <a16:creationId xmlns:a16="http://schemas.microsoft.com/office/drawing/2014/main" id="{16217949-9B47-C249-8FFF-7BD10B64CB65}"/>
              </a:ext>
            </a:extLst>
          </p:cNvPr>
          <p:cNvSpPr/>
          <p:nvPr/>
        </p:nvSpPr>
        <p:spPr>
          <a:xfrm>
            <a:off x="3465302" y="6488668"/>
            <a:ext cx="2829108" cy="369332"/>
          </a:xfrm>
          <a:prstGeom prst="rect">
            <a:avLst/>
          </a:prstGeom>
        </p:spPr>
        <p:txBody>
          <a:bodyPr wrap="none">
            <a:spAutoFit/>
          </a:bodyPr>
          <a:lstStyle/>
          <a:p>
            <a:pPr algn="ctr"/>
            <a:r>
              <a:rPr lang="en-US" b="1" dirty="0">
                <a:solidFill>
                  <a:srgbClr val="00B050"/>
                </a:solidFill>
              </a:rPr>
              <a:t>Very active area of research</a:t>
            </a:r>
          </a:p>
        </p:txBody>
      </p:sp>
      <p:sp>
        <p:nvSpPr>
          <p:cNvPr id="29" name="Rectangle 28">
            <a:extLst>
              <a:ext uri="{FF2B5EF4-FFF2-40B4-BE49-F238E27FC236}">
                <a16:creationId xmlns:a16="http://schemas.microsoft.com/office/drawing/2014/main" id="{E9F933D7-FD84-3744-93A0-3128C8962BCA}"/>
              </a:ext>
            </a:extLst>
          </p:cNvPr>
          <p:cNvSpPr/>
          <p:nvPr/>
        </p:nvSpPr>
        <p:spPr>
          <a:xfrm>
            <a:off x="5109882" y="2597010"/>
            <a:ext cx="3505200" cy="246221"/>
          </a:xfrm>
          <a:prstGeom prst="rect">
            <a:avLst/>
          </a:prstGeom>
        </p:spPr>
        <p:txBody>
          <a:bodyPr wrap="square">
            <a:spAutoFit/>
          </a:bodyPr>
          <a:lstStyle/>
          <a:p>
            <a:r>
              <a:rPr lang="en-US" sz="1000" b="1" dirty="0">
                <a:latin typeface="Times New Roman"/>
                <a:cs typeface="Times New Roman"/>
              </a:rPr>
              <a:t>Mexican hat potential wells aid dynamic symmetry breaking</a:t>
            </a:r>
            <a:endParaRPr lang="en-US" sz="1000" b="1" dirty="0"/>
          </a:p>
        </p:txBody>
      </p:sp>
    </p:spTree>
    <p:extLst>
      <p:ext uri="{BB962C8B-B14F-4D97-AF65-F5344CB8AC3E}">
        <p14:creationId xmlns:p14="http://schemas.microsoft.com/office/powerpoint/2010/main" val="36056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www.classe.cornell.edu/rsrc/Home/NewsAndEvents/CLASSENewsCMS180129Ryan/CMS_NSF_DOE.jpg">
            <a:extLst>
              <a:ext uri="{FF2B5EF4-FFF2-40B4-BE49-F238E27FC236}">
                <a16:creationId xmlns:a16="http://schemas.microsoft.com/office/drawing/2014/main" id="{16BE2AF2-912D-8A42-BEF1-8C9919266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81800" cy="5088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Phase II Upgrades to the CMS Detector</a:t>
            </a:r>
          </a:p>
        </p:txBody>
      </p:sp>
      <p:sp>
        <p:nvSpPr>
          <p:cNvPr id="7" name="Rectangle 6">
            <a:extLst>
              <a:ext uri="{FF2B5EF4-FFF2-40B4-BE49-F238E27FC236}">
                <a16:creationId xmlns:a16="http://schemas.microsoft.com/office/drawing/2014/main" id="{C78FFDA0-1ABD-C04F-AFD3-329C53A53C33}"/>
              </a:ext>
            </a:extLst>
          </p:cNvPr>
          <p:cNvSpPr/>
          <p:nvPr/>
        </p:nvSpPr>
        <p:spPr>
          <a:xfrm>
            <a:off x="137769" y="5410200"/>
            <a:ext cx="8868462" cy="1200329"/>
          </a:xfrm>
          <a:prstGeom prst="rect">
            <a:avLst/>
          </a:prstGeom>
          <a:solidFill>
            <a:schemeClr val="accent6">
              <a:lumMod val="40000"/>
              <a:lumOff val="60000"/>
            </a:schemeClr>
          </a:solidFill>
          <a:ln w="0">
            <a:solidFill>
              <a:schemeClr val="accent1"/>
            </a:solidFill>
          </a:ln>
        </p:spPr>
        <p:txBody>
          <a:bodyPr wrap="square">
            <a:spAutoFit/>
          </a:bodyPr>
          <a:lstStyle/>
          <a:p>
            <a:r>
              <a:rPr lang="en-US" dirty="0">
                <a:latin typeface="Times New Roman" panose="02020603050405020304" pitchFamily="18" charset="0"/>
                <a:cs typeface="Times New Roman" panose="02020603050405020304" pitchFamily="18" charset="0"/>
              </a:rPr>
              <a:t>The Large Hadron Collider is getting upgraded to collide 5 times more protons per second. #</a:t>
            </a:r>
            <a:r>
              <a:rPr lang="en-US" dirty="0" err="1">
                <a:latin typeface="Times New Roman" panose="02020603050405020304" pitchFamily="18" charset="0"/>
                <a:cs typeface="Times New Roman" panose="02020603050405020304" pitchFamily="18" charset="0"/>
              </a:rPr>
              <a:t>needmoredata</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CMS Detector has to survive radiation conditions and data rate. #</a:t>
            </a:r>
            <a:r>
              <a:rPr lang="en-US" dirty="0" err="1">
                <a:latin typeface="Times New Roman" panose="02020603050405020304" pitchFamily="18" charset="0"/>
                <a:cs typeface="Times New Roman" panose="02020603050405020304" pitchFamily="18" charset="0"/>
              </a:rPr>
              <a:t>insaneengineering</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DB8DEC9-E844-BD49-8A85-70EEAE490039}"/>
              </a:ext>
            </a:extLst>
          </p:cNvPr>
          <p:cNvPicPr>
            <a:picLocks noChangeAspect="1"/>
          </p:cNvPicPr>
          <p:nvPr/>
        </p:nvPicPr>
        <p:blipFill>
          <a:blip r:embed="rId4"/>
          <a:stretch>
            <a:fillRect/>
          </a:stretch>
        </p:blipFill>
        <p:spPr>
          <a:xfrm>
            <a:off x="5788111" y="2286000"/>
            <a:ext cx="3265272" cy="1600200"/>
          </a:xfrm>
          <a:prstGeom prst="rect">
            <a:avLst/>
          </a:prstGeom>
          <a:ln>
            <a:solidFill>
              <a:schemeClr val="tx1"/>
            </a:solidFill>
          </a:ln>
        </p:spPr>
      </p:pic>
    </p:spTree>
    <p:extLst>
      <p:ext uri="{BB962C8B-B14F-4D97-AF65-F5344CB8AC3E}">
        <p14:creationId xmlns:p14="http://schemas.microsoft.com/office/powerpoint/2010/main" val="1939316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                      Phase II Upgrades to CMS at Purdue University</a:t>
            </a:r>
          </a:p>
        </p:txBody>
      </p:sp>
      <p:pic>
        <p:nvPicPr>
          <p:cNvPr id="16386" name="Picture 2" descr="https://www.rcac.purdue.edu/compute/hammer/images/resource.jpg">
            <a:extLst>
              <a:ext uri="{FF2B5EF4-FFF2-40B4-BE49-F238E27FC236}">
                <a16:creationId xmlns:a16="http://schemas.microsoft.com/office/drawing/2014/main" id="{CAF1CA86-A66B-D14A-9A82-F6986ACC0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05000" cy="2413001"/>
          </a:xfrm>
          <a:prstGeom prst="rect">
            <a:avLst/>
          </a:prstGeom>
          <a:noFill/>
          <a:ln>
            <a:solidFill>
              <a:srgbClr val="929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1EEF11-0456-0F4E-9163-DA25CCF16B11}"/>
              </a:ext>
            </a:extLst>
          </p:cNvPr>
          <p:cNvPicPr>
            <a:picLocks noChangeAspect="1"/>
          </p:cNvPicPr>
          <p:nvPr/>
        </p:nvPicPr>
        <p:blipFill>
          <a:blip r:embed="rId6"/>
          <a:stretch>
            <a:fillRect/>
          </a:stretch>
        </p:blipFill>
        <p:spPr>
          <a:xfrm>
            <a:off x="5791200" y="644562"/>
            <a:ext cx="3348318" cy="2513913"/>
          </a:xfrm>
          <a:prstGeom prst="rect">
            <a:avLst/>
          </a:prstGeom>
        </p:spPr>
      </p:pic>
      <p:pic>
        <p:nvPicPr>
          <p:cNvPr id="7" name="Picture 6">
            <a:extLst>
              <a:ext uri="{FF2B5EF4-FFF2-40B4-BE49-F238E27FC236}">
                <a16:creationId xmlns:a16="http://schemas.microsoft.com/office/drawing/2014/main" id="{036D9DF0-1A3C-C54C-813A-F6AE6FC126E3}"/>
              </a:ext>
            </a:extLst>
          </p:cNvPr>
          <p:cNvPicPr>
            <a:picLocks noChangeAspect="1"/>
          </p:cNvPicPr>
          <p:nvPr/>
        </p:nvPicPr>
        <p:blipFill>
          <a:blip r:embed="rId7"/>
          <a:stretch>
            <a:fillRect/>
          </a:stretch>
        </p:blipFill>
        <p:spPr>
          <a:xfrm>
            <a:off x="1955800" y="685800"/>
            <a:ext cx="3784600" cy="2660462"/>
          </a:xfrm>
          <a:prstGeom prst="rect">
            <a:avLst/>
          </a:prstGeom>
          <a:ln>
            <a:solidFill>
              <a:schemeClr val="accent1"/>
            </a:solidFill>
          </a:ln>
        </p:spPr>
      </p:pic>
      <p:pic>
        <p:nvPicPr>
          <p:cNvPr id="9" name="GantryPickAndPlace.mov">
            <a:hlinkClick r:id="" action="ppaction://media"/>
            <a:extLst>
              <a:ext uri="{FF2B5EF4-FFF2-40B4-BE49-F238E27FC236}">
                <a16:creationId xmlns:a16="http://schemas.microsoft.com/office/drawing/2014/main" id="{DA3A9098-A42D-BB4B-9D94-B84E7F8CD30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48200" y="3657600"/>
            <a:ext cx="4378430" cy="2462867"/>
          </a:xfrm>
          <a:prstGeom prst="rect">
            <a:avLst/>
          </a:prstGeom>
        </p:spPr>
      </p:pic>
      <p:sp>
        <p:nvSpPr>
          <p:cNvPr id="12" name="Rectangle 11">
            <a:extLst>
              <a:ext uri="{FF2B5EF4-FFF2-40B4-BE49-F238E27FC236}">
                <a16:creationId xmlns:a16="http://schemas.microsoft.com/office/drawing/2014/main" id="{5FA6F715-8E94-8842-AA36-B36256D39DA5}"/>
              </a:ext>
            </a:extLst>
          </p:cNvPr>
          <p:cNvSpPr/>
          <p:nvPr/>
        </p:nvSpPr>
        <p:spPr>
          <a:xfrm>
            <a:off x="0" y="3642479"/>
            <a:ext cx="4572000" cy="3139321"/>
          </a:xfrm>
          <a:prstGeom prst="rect">
            <a:avLst/>
          </a:prstGeom>
          <a:solidFill>
            <a:schemeClr val="accent6">
              <a:lumMod val="40000"/>
              <a:lumOff val="60000"/>
            </a:schemeClr>
          </a:solidFill>
          <a:ln w="0">
            <a:solidFill>
              <a:schemeClr val="accent1"/>
            </a:solidFill>
          </a:ln>
        </p:spPr>
        <p:txBody>
          <a:bodyPr wrap="square">
            <a:spAutoFit/>
          </a:bodyPr>
          <a:lstStyle/>
          <a:p>
            <a:r>
              <a:rPr lang="en-US" dirty="0">
                <a:latin typeface="Times New Roman" panose="02020603050405020304" pitchFamily="18" charset="0"/>
                <a:cs typeface="Times New Roman" panose="02020603050405020304" pitchFamily="18" charset="0"/>
              </a:rPr>
              <a:t>Phase II Upgrade engineering projects: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Creating carbon fiber structures to house new Inner Tracker detector</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Optimizing thermal materials to cool the detector. Homegrown physics experiments (Ask </a:t>
            </a:r>
            <a:r>
              <a:rPr lang="en-US" dirty="0" err="1">
                <a:latin typeface="Times New Roman" panose="02020603050405020304" pitchFamily="18" charset="0"/>
                <a:cs typeface="Times New Roman" panose="02020603050405020304" pitchFamily="18" charset="0"/>
              </a:rPr>
              <a:t>Evgeny</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Sensor + electronics module creation. Uses robotic gantries, </a:t>
            </a:r>
            <a:r>
              <a:rPr lang="en-US" dirty="0" err="1">
                <a:latin typeface="Times New Roman" panose="02020603050405020304" pitchFamily="18" charset="0"/>
                <a:cs typeface="Times New Roman" panose="02020603050405020304" pitchFamily="18" charset="0"/>
              </a:rPr>
              <a:t>wirebonders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EE20E24-1BC1-EA43-8603-916E3772DD56}"/>
              </a:ext>
            </a:extLst>
          </p:cNvPr>
          <p:cNvSpPr/>
          <p:nvPr/>
        </p:nvSpPr>
        <p:spPr>
          <a:xfrm>
            <a:off x="2590800" y="3346262"/>
            <a:ext cx="2807179"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Service Cylinder for the Phase II Inner Tracker</a:t>
            </a:r>
            <a:endParaRPr lang="en-US" sz="1000" b="1" dirty="0"/>
          </a:p>
        </p:txBody>
      </p:sp>
      <p:sp>
        <p:nvSpPr>
          <p:cNvPr id="14" name="Rectangle 13">
            <a:extLst>
              <a:ext uri="{FF2B5EF4-FFF2-40B4-BE49-F238E27FC236}">
                <a16:creationId xmlns:a16="http://schemas.microsoft.com/office/drawing/2014/main" id="{E6B1F737-9921-E847-9652-42BEC3F5D7A3}"/>
              </a:ext>
            </a:extLst>
          </p:cNvPr>
          <p:cNvSpPr/>
          <p:nvPr/>
        </p:nvSpPr>
        <p:spPr>
          <a:xfrm>
            <a:off x="6134492" y="3161816"/>
            <a:ext cx="2892138"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Apparatus to measure sheet thermal conductivity</a:t>
            </a:r>
            <a:endParaRPr lang="en-US" sz="1000" b="1" dirty="0"/>
          </a:p>
        </p:txBody>
      </p:sp>
      <p:sp>
        <p:nvSpPr>
          <p:cNvPr id="15" name="Rectangle 14">
            <a:extLst>
              <a:ext uri="{FF2B5EF4-FFF2-40B4-BE49-F238E27FC236}">
                <a16:creationId xmlns:a16="http://schemas.microsoft.com/office/drawing/2014/main" id="{7FE45FAF-5F22-EF48-804C-C64368400AA5}"/>
              </a:ext>
            </a:extLst>
          </p:cNvPr>
          <p:cNvSpPr/>
          <p:nvPr/>
        </p:nvSpPr>
        <p:spPr>
          <a:xfrm>
            <a:off x="5029200" y="6483828"/>
            <a:ext cx="3756156"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Using a robotic gantry to assemble Pixel Detector sensor modules</a:t>
            </a:r>
            <a:endParaRPr lang="en-US" sz="1000" b="1" dirty="0"/>
          </a:p>
        </p:txBody>
      </p:sp>
    </p:spTree>
    <p:extLst>
      <p:ext uri="{BB962C8B-B14F-4D97-AF65-F5344CB8AC3E}">
        <p14:creationId xmlns:p14="http://schemas.microsoft.com/office/powerpoint/2010/main" val="5392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Detector1.jpg"/>
          <p:cNvPicPr>
            <a:picLocks noChangeAspect="1"/>
          </p:cNvPicPr>
          <p:nvPr/>
        </p:nvPicPr>
        <p:blipFill>
          <a:blip r:embed="rId3"/>
          <a:stretch>
            <a:fillRect/>
          </a:stretch>
        </p:blipFill>
        <p:spPr>
          <a:xfrm>
            <a:off x="31376" y="1905000"/>
            <a:ext cx="4616823" cy="2990453"/>
          </a:xfrm>
          <a:prstGeom prst="rect">
            <a:avLst/>
          </a:prstGeom>
        </p:spPr>
      </p:pic>
      <p:sp>
        <p:nvSpPr>
          <p:cNvPr id="4" name="TextBox 3"/>
          <p:cNvSpPr txBox="1"/>
          <p:nvPr/>
        </p:nvSpPr>
        <p:spPr>
          <a:xfrm>
            <a:off x="282388" y="5334000"/>
            <a:ext cx="8579224" cy="369332"/>
          </a:xfrm>
          <a:prstGeom prst="rect">
            <a:avLst/>
          </a:prstGeom>
          <a:noFill/>
        </p:spPr>
        <p:txBody>
          <a:bodyPr wrap="square" rtlCol="0">
            <a:spAutoFit/>
          </a:bodyPr>
          <a:lstStyle/>
          <a:p>
            <a:pPr algn="ctr"/>
            <a:r>
              <a:rPr lang="en-US" dirty="0"/>
              <a:t>The detectors have 140 million data channels observing at 40 million times a second.</a:t>
            </a:r>
          </a:p>
        </p:txBody>
      </p:sp>
      <p:sp>
        <p:nvSpPr>
          <p:cNvPr id="5" name="Rectangle 4"/>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CERN – European Centre for Nuclear Research</a:t>
            </a:r>
          </a:p>
        </p:txBody>
      </p:sp>
      <p:pic>
        <p:nvPicPr>
          <p:cNvPr id="6" name="Picture 5" descr="grid.jpg">
            <a:extLst>
              <a:ext uri="{FF2B5EF4-FFF2-40B4-BE49-F238E27FC236}">
                <a16:creationId xmlns:a16="http://schemas.microsoft.com/office/drawing/2014/main" id="{27B4AFA8-548C-3C42-9C22-D4BCCA56969A}"/>
              </a:ext>
            </a:extLst>
          </p:cNvPr>
          <p:cNvPicPr>
            <a:picLocks noChangeAspect="1"/>
          </p:cNvPicPr>
          <p:nvPr/>
        </p:nvPicPr>
        <p:blipFill>
          <a:blip r:embed="rId4"/>
          <a:stretch>
            <a:fillRect/>
          </a:stretch>
        </p:blipFill>
        <p:spPr>
          <a:xfrm>
            <a:off x="4648200" y="2072641"/>
            <a:ext cx="4419600" cy="2651760"/>
          </a:xfrm>
          <a:prstGeom prst="rect">
            <a:avLst/>
          </a:prstGeom>
        </p:spPr>
      </p:pic>
      <p:sp>
        <p:nvSpPr>
          <p:cNvPr id="8" name="TextBox 7">
            <a:extLst>
              <a:ext uri="{FF2B5EF4-FFF2-40B4-BE49-F238E27FC236}">
                <a16:creationId xmlns:a16="http://schemas.microsoft.com/office/drawing/2014/main" id="{7FE64A37-5A1A-7243-9128-810367529E1D}"/>
              </a:ext>
            </a:extLst>
          </p:cNvPr>
          <p:cNvSpPr txBox="1"/>
          <p:nvPr/>
        </p:nvSpPr>
        <p:spPr>
          <a:xfrm>
            <a:off x="797859" y="5971401"/>
            <a:ext cx="7548282" cy="646331"/>
          </a:xfrm>
          <a:prstGeom prst="rect">
            <a:avLst/>
          </a:prstGeom>
          <a:noFill/>
        </p:spPr>
        <p:txBody>
          <a:bodyPr wrap="square" rtlCol="0">
            <a:spAutoFit/>
          </a:bodyPr>
          <a:lstStyle/>
          <a:p>
            <a:pPr algn="ctr"/>
            <a:r>
              <a:rPr lang="en-US" dirty="0"/>
              <a:t>The detectors spews out analyzed data at </a:t>
            </a:r>
            <a:r>
              <a:rPr lang="en-US" b="1" dirty="0"/>
              <a:t>700 MB/sec.</a:t>
            </a:r>
          </a:p>
          <a:p>
            <a:pPr algn="ctr"/>
            <a:r>
              <a:rPr lang="en-US" dirty="0"/>
              <a:t>That is ~30,000 Encyclopedia </a:t>
            </a:r>
            <a:r>
              <a:rPr lang="en-US" dirty="0" err="1"/>
              <a:t>Britannicas</a:t>
            </a:r>
            <a:r>
              <a:rPr lang="en-US" dirty="0"/>
              <a:t> </a:t>
            </a:r>
            <a:r>
              <a:rPr lang="en-US" i="1" dirty="0"/>
              <a:t>every second</a:t>
            </a:r>
            <a:r>
              <a:rPr lang="en-US" dirty="0"/>
              <a:t>!</a:t>
            </a:r>
          </a:p>
        </p:txBody>
      </p:sp>
      <p:sp>
        <p:nvSpPr>
          <p:cNvPr id="9" name="TextBox 8">
            <a:extLst>
              <a:ext uri="{FF2B5EF4-FFF2-40B4-BE49-F238E27FC236}">
                <a16:creationId xmlns:a16="http://schemas.microsoft.com/office/drawing/2014/main" id="{05D40757-DDC3-4C4C-A586-BA4947931F5B}"/>
              </a:ext>
            </a:extLst>
          </p:cNvPr>
          <p:cNvSpPr txBox="1"/>
          <p:nvPr/>
        </p:nvSpPr>
        <p:spPr>
          <a:xfrm>
            <a:off x="152400" y="918597"/>
            <a:ext cx="8878956" cy="707886"/>
          </a:xfrm>
          <a:prstGeom prst="rect">
            <a:avLst/>
          </a:prstGeom>
          <a:noFill/>
        </p:spPr>
        <p:txBody>
          <a:bodyPr wrap="square" rtlCol="0">
            <a:spAutoFit/>
          </a:bodyPr>
          <a:lstStyle/>
          <a:p>
            <a:pPr algn="ctr"/>
            <a:r>
              <a:rPr lang="en-US" sz="1600" dirty="0"/>
              <a:t>Watched by the </a:t>
            </a:r>
            <a:r>
              <a:rPr lang="en-US" sz="2000" dirty="0">
                <a:effectLst>
                  <a:outerShdw blurRad="38100" dist="38100" dir="2700000" algn="tl">
                    <a:srgbClr val="000000">
                      <a:alpha val="43137"/>
                    </a:srgbClr>
                  </a:outerShdw>
                </a:effectLst>
              </a:rPr>
              <a:t>most complex</a:t>
            </a:r>
            <a:r>
              <a:rPr lang="en-US" sz="1600" dirty="0"/>
              <a:t> “eyes” ever built, </a:t>
            </a:r>
            <a:br>
              <a:rPr lang="en-US" sz="1600" dirty="0"/>
            </a:br>
            <a:r>
              <a:rPr lang="en-US" sz="1600" dirty="0"/>
              <a:t>and analyzed by one of the </a:t>
            </a:r>
            <a:r>
              <a:rPr lang="en-US" sz="2000" dirty="0">
                <a:effectLst>
                  <a:outerShdw blurRad="38100" dist="38100" dir="2700000" algn="tl">
                    <a:srgbClr val="000000">
                      <a:alpha val="43137"/>
                    </a:srgbClr>
                  </a:outerShdw>
                </a:effectLst>
              </a:rPr>
              <a:t>most powerful</a:t>
            </a:r>
            <a:r>
              <a:rPr lang="en-US" sz="1600" dirty="0"/>
              <a:t> computing systems in the world</a:t>
            </a:r>
            <a:endParaRPr 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                      Phase II Upgrade R&amp;D at Purdue University</a:t>
            </a:r>
          </a:p>
        </p:txBody>
      </p:sp>
      <p:sp>
        <p:nvSpPr>
          <p:cNvPr id="7" name="Rectangle 6">
            <a:extLst>
              <a:ext uri="{FF2B5EF4-FFF2-40B4-BE49-F238E27FC236}">
                <a16:creationId xmlns:a16="http://schemas.microsoft.com/office/drawing/2014/main" id="{E3FF57C5-5DDF-1347-9882-B6931080A34A}"/>
              </a:ext>
            </a:extLst>
          </p:cNvPr>
          <p:cNvSpPr/>
          <p:nvPr/>
        </p:nvSpPr>
        <p:spPr>
          <a:xfrm>
            <a:off x="304800" y="3940076"/>
            <a:ext cx="8534400" cy="2308324"/>
          </a:xfrm>
          <a:prstGeom prst="rect">
            <a:avLst/>
          </a:prstGeom>
          <a:solidFill>
            <a:schemeClr val="accent6">
              <a:lumMod val="40000"/>
              <a:lumOff val="60000"/>
            </a:schemeClr>
          </a:solidFill>
          <a:ln w="0">
            <a:solidFill>
              <a:schemeClr val="accent1"/>
            </a:solid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Oh the skills you’ll learn in High Energy Physics!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Experimental and theoretical physics. Design your own experiments to meet given objectives. Build your own hardware with machine shop training. Write your own paper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Programming (python, C++, Java, </a:t>
            </a:r>
            <a:r>
              <a:rPr lang="en-US" dirty="0" err="1">
                <a:latin typeface="Times New Roman" panose="02020603050405020304" pitchFamily="18" charset="0"/>
                <a:cs typeface="Times New Roman" panose="02020603050405020304" pitchFamily="18" charset="0"/>
              </a:rPr>
              <a:t>Javascript</a:t>
            </a:r>
            <a:r>
              <a:rPr lang="en-US" dirty="0">
                <a:latin typeface="Times New Roman" panose="02020603050405020304" pitchFamily="18" charset="0"/>
                <a:cs typeface="Times New Roman" panose="02020603050405020304" pitchFamily="18" charset="0"/>
              </a:rPr>
              <a:t>, PHP, SQL)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analysis (using R, MATLAB, ROOT)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Running and interpreting engineering simulations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Intellectual fearlessness. “Look at a problem. Figure it out.”</a:t>
            </a:r>
          </a:p>
        </p:txBody>
      </p:sp>
      <p:pic>
        <p:nvPicPr>
          <p:cNvPr id="8" name="Picture 2" descr="https://www.rcac.purdue.edu/compute/hammer/images/resource.jpg">
            <a:extLst>
              <a:ext uri="{FF2B5EF4-FFF2-40B4-BE49-F238E27FC236}">
                <a16:creationId xmlns:a16="http://schemas.microsoft.com/office/drawing/2014/main" id="{2E1B276C-B5DC-084D-9623-D545F438E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2413001"/>
          </a:xfrm>
          <a:prstGeom prst="rect">
            <a:avLst/>
          </a:prstGeom>
          <a:noFill/>
          <a:ln>
            <a:solidFill>
              <a:srgbClr val="92900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B00AB0-A7FE-064B-B459-4E216FE8B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66800"/>
            <a:ext cx="3962400" cy="2404217"/>
          </a:xfrm>
          <a:prstGeom prst="rect">
            <a:avLst/>
          </a:prstGeom>
          <a:ln w="0">
            <a:solidFill>
              <a:schemeClr val="tx1"/>
            </a:solidFill>
          </a:ln>
        </p:spPr>
      </p:pic>
      <p:pic>
        <p:nvPicPr>
          <p:cNvPr id="17412" name="Picture 4" descr="Andreas Jung">
            <a:extLst>
              <a:ext uri="{FF2B5EF4-FFF2-40B4-BE49-F238E27FC236}">
                <a16:creationId xmlns:a16="http://schemas.microsoft.com/office/drawing/2014/main" id="{16CC0C3E-E583-DE49-9F32-54A046407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979" y="1219200"/>
            <a:ext cx="1313553" cy="1970330"/>
          </a:xfrm>
          <a:prstGeom prst="rect">
            <a:avLst/>
          </a:prstGeom>
          <a:noFill/>
          <a:ln w="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Matthew Jones">
            <a:extLst>
              <a:ext uri="{FF2B5EF4-FFF2-40B4-BE49-F238E27FC236}">
                <a16:creationId xmlns:a16="http://schemas.microsoft.com/office/drawing/2014/main" id="{CB5CD8E3-2748-5044-8D92-AD2691255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219200"/>
            <a:ext cx="1390821" cy="1970330"/>
          </a:xfrm>
          <a:prstGeom prst="rect">
            <a:avLst/>
          </a:prstGeom>
          <a:noFill/>
          <a:ln w="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01B772B-E12B-C949-9889-492CB9E0F3DB}"/>
              </a:ext>
            </a:extLst>
          </p:cNvPr>
          <p:cNvSpPr/>
          <p:nvPr/>
        </p:nvSpPr>
        <p:spPr>
          <a:xfrm>
            <a:off x="6335105" y="3246120"/>
            <a:ext cx="949299"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Andreas Jung</a:t>
            </a:r>
            <a:endParaRPr lang="en-US" sz="1000" b="1" dirty="0"/>
          </a:p>
        </p:txBody>
      </p:sp>
      <p:sp>
        <p:nvSpPr>
          <p:cNvPr id="15" name="Rectangle 14">
            <a:extLst>
              <a:ext uri="{FF2B5EF4-FFF2-40B4-BE49-F238E27FC236}">
                <a16:creationId xmlns:a16="http://schemas.microsoft.com/office/drawing/2014/main" id="{AFA20969-A7F1-6B42-9130-B1916323BE8F}"/>
              </a:ext>
            </a:extLst>
          </p:cNvPr>
          <p:cNvSpPr/>
          <p:nvPr/>
        </p:nvSpPr>
        <p:spPr>
          <a:xfrm>
            <a:off x="7840760" y="3246120"/>
            <a:ext cx="1016625"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Matthew Jones</a:t>
            </a:r>
            <a:endParaRPr lang="en-US" sz="1000" b="1" dirty="0"/>
          </a:p>
        </p:txBody>
      </p:sp>
    </p:spTree>
    <p:extLst>
      <p:ext uri="{BB962C8B-B14F-4D97-AF65-F5344CB8AC3E}">
        <p14:creationId xmlns:p14="http://schemas.microsoft.com/office/powerpoint/2010/main" val="2909237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itchFamily="18" charset="0"/>
                <a:cs typeface="Times New Roman" pitchFamily="18" charset="0"/>
              </a:rPr>
              <a:t>                      Phase II Upgrade R&amp;D at Purdue University</a:t>
            </a:r>
          </a:p>
        </p:txBody>
      </p:sp>
      <p:sp>
        <p:nvSpPr>
          <p:cNvPr id="7" name="Rectangle 6">
            <a:extLst>
              <a:ext uri="{FF2B5EF4-FFF2-40B4-BE49-F238E27FC236}">
                <a16:creationId xmlns:a16="http://schemas.microsoft.com/office/drawing/2014/main" id="{E3FF57C5-5DDF-1347-9882-B6931080A34A}"/>
              </a:ext>
            </a:extLst>
          </p:cNvPr>
          <p:cNvSpPr/>
          <p:nvPr/>
        </p:nvSpPr>
        <p:spPr>
          <a:xfrm>
            <a:off x="304800" y="3767078"/>
            <a:ext cx="8534400" cy="2862322"/>
          </a:xfrm>
          <a:prstGeom prst="rect">
            <a:avLst/>
          </a:prstGeom>
          <a:solidFill>
            <a:schemeClr val="accent5">
              <a:lumMod val="40000"/>
              <a:lumOff val="60000"/>
            </a:schemeClr>
          </a:solidFill>
          <a:ln w="0">
            <a:solidFill>
              <a:schemeClr val="accent1"/>
            </a:solidFill>
          </a:ln>
        </p:spPr>
        <p:txBody>
          <a:bodyPr wrap="square">
            <a:spAutoFit/>
          </a:bodyPr>
          <a:lstStyle/>
          <a:p>
            <a:pPr algn="ctr"/>
            <a:r>
              <a:rPr lang="en-US" b="1" dirty="0">
                <a:latin typeface="Times New Roman" panose="02020603050405020304" pitchFamily="18" charset="0"/>
                <a:cs typeface="Times New Roman" panose="02020603050405020304" pitchFamily="18" charset="0"/>
              </a:rPr>
              <a:t>Research Opportunities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Reach out to us:</a:t>
            </a:r>
          </a:p>
          <a:p>
            <a:pPr lvl="1"/>
            <a:r>
              <a:rPr lang="en-US" dirty="0">
                <a:latin typeface="Times New Roman" panose="02020603050405020304" pitchFamily="18" charset="0"/>
                <a:cs typeface="Times New Roman" panose="02020603050405020304" pitchFamily="18" charset="0"/>
              </a:rPr>
              <a:t>Andreas Jung. </a:t>
            </a:r>
            <a:r>
              <a:rPr lang="en-US" dirty="0">
                <a:latin typeface="Times New Roman" panose="02020603050405020304" pitchFamily="18" charset="0"/>
                <a:cs typeface="Times New Roman" panose="02020603050405020304" pitchFamily="18" charset="0"/>
                <a:hlinkClick r:id="rId3"/>
              </a:rPr>
              <a:t>anjung@purdue.edu</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4"/>
              </a:rPr>
              <a:t>http://www.physics.purdue.edu/~jung196/</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Matthew Jones. </a:t>
            </a:r>
            <a:r>
              <a:rPr lang="en-US" dirty="0">
                <a:latin typeface="Times New Roman" panose="02020603050405020304" pitchFamily="18" charset="0"/>
                <a:cs typeface="Times New Roman" panose="02020603050405020304" pitchFamily="18" charset="0"/>
                <a:hlinkClick r:id="rId5"/>
              </a:rPr>
              <a:t>jones105@purdue.edu</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6"/>
              </a:rPr>
              <a:t>http://www.physics.purdue.edu/~jones105/</a:t>
            </a:r>
            <a:endParaRPr lang="en-US" dirty="0">
              <a:latin typeface="Times New Roman" panose="02020603050405020304" pitchFamily="18" charset="0"/>
              <a:cs typeface="Times New Roman" panose="02020603050405020304" pitchFamily="18" charset="0"/>
            </a:endParaRPr>
          </a:p>
          <a:p>
            <a:pPr lvl="1"/>
            <a:r>
              <a:rPr lang="en-US" dirty="0" err="1">
                <a:latin typeface="Times New Roman" panose="02020603050405020304" pitchFamily="18" charset="0"/>
                <a:cs typeface="Times New Roman" panose="02020603050405020304" pitchFamily="18" charset="0"/>
              </a:rPr>
              <a:t>Souvik</a:t>
            </a:r>
            <a:r>
              <a:rPr lang="en-US" dirty="0">
                <a:latin typeface="Times New Roman" panose="02020603050405020304" pitchFamily="18" charset="0"/>
                <a:cs typeface="Times New Roman" panose="02020603050405020304" pitchFamily="18" charset="0"/>
              </a:rPr>
              <a:t> Das. </a:t>
            </a:r>
            <a:r>
              <a:rPr lang="en-US" dirty="0">
                <a:latin typeface="Times New Roman" panose="02020603050405020304" pitchFamily="18" charset="0"/>
                <a:cs typeface="Times New Roman" panose="02020603050405020304" pitchFamily="18" charset="0"/>
                <a:hlinkClick r:id="rId7"/>
              </a:rPr>
              <a:t>das69@purdue.edu</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8"/>
              </a:rPr>
              <a:t>http://home.fnal.gov/~souvik/</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Apply for the </a:t>
            </a:r>
            <a:r>
              <a:rPr lang="en-US" b="1" dirty="0">
                <a:latin typeface="Times New Roman" panose="02020603050405020304" pitchFamily="18" charset="0"/>
                <a:cs typeface="Times New Roman" panose="02020603050405020304" pitchFamily="18" charset="0"/>
              </a:rPr>
              <a:t>Purdue Summer Stay Scholars </a:t>
            </a:r>
            <a:r>
              <a:rPr lang="en-US" dirty="0">
                <a:latin typeface="Times New Roman" panose="02020603050405020304" pitchFamily="18" charset="0"/>
                <a:cs typeface="Times New Roman" panose="02020603050405020304" pitchFamily="18" charset="0"/>
              </a:rPr>
              <a:t>program: </a:t>
            </a:r>
          </a:p>
          <a:p>
            <a:pPr algn="ctr"/>
            <a:r>
              <a:rPr lang="en-US" dirty="0">
                <a:latin typeface="Times New Roman" panose="02020603050405020304" pitchFamily="18" charset="0"/>
                <a:cs typeface="Times New Roman" panose="02020603050405020304" pitchFamily="18" charset="0"/>
                <a:hlinkClick r:id="rId9"/>
              </a:rPr>
              <a:t>https://www.purdue.edu/summerstay/students/index.html</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Applications December 3 – March 1</a:t>
            </a:r>
          </a:p>
        </p:txBody>
      </p:sp>
      <p:pic>
        <p:nvPicPr>
          <p:cNvPr id="8" name="Picture 2" descr="https://www.rcac.purdue.edu/compute/hammer/images/resource.jpg">
            <a:extLst>
              <a:ext uri="{FF2B5EF4-FFF2-40B4-BE49-F238E27FC236}">
                <a16:creationId xmlns:a16="http://schemas.microsoft.com/office/drawing/2014/main" id="{2E1B276C-B5DC-084D-9623-D545F438EF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905000" cy="2413001"/>
          </a:xfrm>
          <a:prstGeom prst="rect">
            <a:avLst/>
          </a:prstGeom>
          <a:noFill/>
          <a:ln>
            <a:solidFill>
              <a:srgbClr val="92900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B00AB0-A7FE-064B-B459-4E216FE8BA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066800"/>
            <a:ext cx="3962400" cy="2404217"/>
          </a:xfrm>
          <a:prstGeom prst="rect">
            <a:avLst/>
          </a:prstGeom>
          <a:ln w="0">
            <a:solidFill>
              <a:schemeClr val="tx1"/>
            </a:solidFill>
          </a:ln>
        </p:spPr>
      </p:pic>
      <p:pic>
        <p:nvPicPr>
          <p:cNvPr id="17412" name="Picture 4" descr="Andreas Jung">
            <a:extLst>
              <a:ext uri="{FF2B5EF4-FFF2-40B4-BE49-F238E27FC236}">
                <a16:creationId xmlns:a16="http://schemas.microsoft.com/office/drawing/2014/main" id="{16CC0C3E-E583-DE49-9F32-54A0464073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2979" y="1219200"/>
            <a:ext cx="1313553" cy="1970330"/>
          </a:xfrm>
          <a:prstGeom prst="rect">
            <a:avLst/>
          </a:prstGeom>
          <a:noFill/>
          <a:ln w="0">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Matthew Jones">
            <a:extLst>
              <a:ext uri="{FF2B5EF4-FFF2-40B4-BE49-F238E27FC236}">
                <a16:creationId xmlns:a16="http://schemas.microsoft.com/office/drawing/2014/main" id="{CB5CD8E3-2748-5044-8D92-AD26912558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1219200"/>
            <a:ext cx="1390821" cy="1970330"/>
          </a:xfrm>
          <a:prstGeom prst="rect">
            <a:avLst/>
          </a:prstGeom>
          <a:noFill/>
          <a:ln w="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01B772B-E12B-C949-9889-492CB9E0F3DB}"/>
              </a:ext>
            </a:extLst>
          </p:cNvPr>
          <p:cNvSpPr/>
          <p:nvPr/>
        </p:nvSpPr>
        <p:spPr>
          <a:xfrm>
            <a:off x="6335105" y="3246120"/>
            <a:ext cx="949299"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Andreas Jung</a:t>
            </a:r>
            <a:endParaRPr lang="en-US" sz="1000" b="1" dirty="0"/>
          </a:p>
        </p:txBody>
      </p:sp>
      <p:sp>
        <p:nvSpPr>
          <p:cNvPr id="15" name="Rectangle 14">
            <a:extLst>
              <a:ext uri="{FF2B5EF4-FFF2-40B4-BE49-F238E27FC236}">
                <a16:creationId xmlns:a16="http://schemas.microsoft.com/office/drawing/2014/main" id="{AFA20969-A7F1-6B42-9130-B1916323BE8F}"/>
              </a:ext>
            </a:extLst>
          </p:cNvPr>
          <p:cNvSpPr/>
          <p:nvPr/>
        </p:nvSpPr>
        <p:spPr>
          <a:xfrm>
            <a:off x="7840760" y="3246120"/>
            <a:ext cx="1016625" cy="246221"/>
          </a:xfrm>
          <a:prstGeom prst="rect">
            <a:avLst/>
          </a:prstGeom>
        </p:spPr>
        <p:txBody>
          <a:bodyPr wrap="none">
            <a:spAutoFit/>
          </a:bodyPr>
          <a:lstStyle/>
          <a:p>
            <a:r>
              <a:rPr lang="en-US" sz="1000" b="1" dirty="0">
                <a:latin typeface="Times New Roman" panose="02020603050405020304" pitchFamily="18" charset="0"/>
                <a:cs typeface="Times New Roman" panose="02020603050405020304" pitchFamily="18" charset="0"/>
              </a:rPr>
              <a:t>Matthew Jones</a:t>
            </a:r>
            <a:endParaRPr lang="en-US" sz="1000" b="1" dirty="0"/>
          </a:p>
        </p:txBody>
      </p:sp>
    </p:spTree>
    <p:extLst>
      <p:ext uri="{BB962C8B-B14F-4D97-AF65-F5344CB8AC3E}">
        <p14:creationId xmlns:p14="http://schemas.microsoft.com/office/powerpoint/2010/main" val="401190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094038"/>
            <a:ext cx="9144000" cy="6397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FFFF"/>
                </a:solidFill>
                <a:latin typeface="Times New Roman" pitchFamily="18" charset="0"/>
                <a:cs typeface="Times New Roman" pitchFamily="18" charset="0"/>
              </a:rPr>
              <a:t>Backup Slides</a:t>
            </a:r>
          </a:p>
        </p:txBody>
      </p:sp>
    </p:spTree>
    <p:extLst>
      <p:ext uri="{BB962C8B-B14F-4D97-AF65-F5344CB8AC3E}">
        <p14:creationId xmlns:p14="http://schemas.microsoft.com/office/powerpoint/2010/main" val="3304615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0" y="0"/>
            <a:ext cx="2381250" cy="1609725"/>
          </a:xfrm>
          <a:prstGeom prst="rect">
            <a:avLst/>
          </a:prstGeom>
          <a:noFill/>
          <a:ln w="9525">
            <a:noFill/>
            <a:miter lim="800000"/>
            <a:headEnd/>
            <a:tailEnd/>
          </a:ln>
          <a:effectLst/>
        </p:spPr>
      </p:pic>
      <p:sp>
        <p:nvSpPr>
          <p:cNvPr id="5" name="TextBox 4"/>
          <p:cNvSpPr txBox="1"/>
          <p:nvPr/>
        </p:nvSpPr>
        <p:spPr>
          <a:xfrm>
            <a:off x="1" y="1600200"/>
            <a:ext cx="2438400" cy="769441"/>
          </a:xfrm>
          <a:prstGeom prst="rect">
            <a:avLst/>
          </a:prstGeom>
          <a:noFill/>
        </p:spPr>
        <p:txBody>
          <a:bodyPr wrap="square" rtlCol="0">
            <a:spAutoFit/>
          </a:bodyPr>
          <a:lstStyle/>
          <a:p>
            <a:r>
              <a:rPr lang="en-US" sz="1100" dirty="0">
                <a:solidFill>
                  <a:schemeClr val="tx1">
                    <a:lumMod val="65000"/>
                    <a:lumOff val="35000"/>
                  </a:schemeClr>
                </a:solidFill>
              </a:rPr>
              <a:t>Norse Creation Story: When the cold of </a:t>
            </a:r>
            <a:r>
              <a:rPr lang="en-US" sz="1100" dirty="0" err="1">
                <a:solidFill>
                  <a:schemeClr val="tx1">
                    <a:lumMod val="65000"/>
                    <a:lumOff val="35000"/>
                  </a:schemeClr>
                </a:solidFill>
              </a:rPr>
              <a:t>Niflheim</a:t>
            </a:r>
            <a:r>
              <a:rPr lang="en-US" sz="1100" dirty="0">
                <a:solidFill>
                  <a:schemeClr val="tx1">
                    <a:lumMod val="65000"/>
                    <a:lumOff val="35000"/>
                  </a:schemeClr>
                </a:solidFill>
              </a:rPr>
              <a:t> touched the fires of </a:t>
            </a:r>
            <a:r>
              <a:rPr lang="en-US" sz="1100" dirty="0" err="1">
                <a:solidFill>
                  <a:schemeClr val="tx1">
                    <a:lumMod val="65000"/>
                    <a:lumOff val="35000"/>
                  </a:schemeClr>
                </a:solidFill>
              </a:rPr>
              <a:t>Muspell</a:t>
            </a:r>
            <a:r>
              <a:rPr lang="en-US" sz="1100" dirty="0">
                <a:solidFill>
                  <a:schemeClr val="tx1">
                    <a:lumMod val="65000"/>
                    <a:lumOff val="35000"/>
                  </a:schemeClr>
                </a:solidFill>
              </a:rPr>
              <a:t>, the giant </a:t>
            </a:r>
            <a:r>
              <a:rPr lang="en-US" sz="1100" dirty="0" err="1">
                <a:solidFill>
                  <a:schemeClr val="tx1">
                    <a:lumMod val="65000"/>
                    <a:lumOff val="35000"/>
                  </a:schemeClr>
                </a:solidFill>
              </a:rPr>
              <a:t>Ymir</a:t>
            </a:r>
            <a:r>
              <a:rPr lang="en-US" sz="1100" dirty="0">
                <a:solidFill>
                  <a:schemeClr val="tx1">
                    <a:lumMod val="65000"/>
                    <a:lumOff val="35000"/>
                  </a:schemeClr>
                </a:solidFill>
              </a:rPr>
              <a:t> and a </a:t>
            </a:r>
            <a:r>
              <a:rPr lang="en-US" sz="1100" dirty="0" err="1">
                <a:solidFill>
                  <a:schemeClr val="tx1">
                    <a:lumMod val="65000"/>
                    <a:lumOff val="35000"/>
                  </a:schemeClr>
                </a:solidFill>
              </a:rPr>
              <a:t>behemothic</a:t>
            </a:r>
            <a:r>
              <a:rPr lang="en-US" sz="1100" dirty="0">
                <a:solidFill>
                  <a:schemeClr val="tx1">
                    <a:lumMod val="65000"/>
                    <a:lumOff val="35000"/>
                  </a:schemeClr>
                </a:solidFill>
              </a:rPr>
              <a:t> cow, </a:t>
            </a:r>
            <a:r>
              <a:rPr lang="en-US" sz="1100" dirty="0" err="1">
                <a:solidFill>
                  <a:schemeClr val="tx1">
                    <a:lumMod val="65000"/>
                    <a:lumOff val="35000"/>
                  </a:schemeClr>
                </a:solidFill>
              </a:rPr>
              <a:t>Auohumla</a:t>
            </a:r>
            <a:r>
              <a:rPr lang="en-US" sz="1100" dirty="0">
                <a:solidFill>
                  <a:schemeClr val="tx1">
                    <a:lumMod val="65000"/>
                    <a:lumOff val="35000"/>
                  </a:schemeClr>
                </a:solidFill>
              </a:rPr>
              <a:t>, emerged from the thaw.</a:t>
            </a:r>
          </a:p>
        </p:txBody>
      </p:sp>
      <p:pic>
        <p:nvPicPr>
          <p:cNvPr id="82950" name="Picture 6"/>
          <p:cNvPicPr>
            <a:picLocks noChangeAspect="1" noChangeArrowheads="1"/>
          </p:cNvPicPr>
          <p:nvPr/>
        </p:nvPicPr>
        <p:blipFill>
          <a:blip r:embed="rId4"/>
          <a:srcRect/>
          <a:stretch>
            <a:fillRect/>
          </a:stretch>
        </p:blipFill>
        <p:spPr bwMode="auto">
          <a:xfrm>
            <a:off x="3276600" y="0"/>
            <a:ext cx="2381250" cy="1609725"/>
          </a:xfrm>
          <a:prstGeom prst="rect">
            <a:avLst/>
          </a:prstGeom>
          <a:noFill/>
          <a:ln w="9525">
            <a:noFill/>
            <a:miter lim="800000"/>
            <a:headEnd/>
            <a:tailEnd/>
          </a:ln>
          <a:effectLst/>
        </p:spPr>
      </p:pic>
      <p:sp>
        <p:nvSpPr>
          <p:cNvPr id="8" name="TextBox 7"/>
          <p:cNvSpPr txBox="1"/>
          <p:nvPr/>
        </p:nvSpPr>
        <p:spPr>
          <a:xfrm>
            <a:off x="3352800" y="1592759"/>
            <a:ext cx="2438400" cy="769441"/>
          </a:xfrm>
          <a:prstGeom prst="rect">
            <a:avLst/>
          </a:prstGeom>
          <a:noFill/>
        </p:spPr>
        <p:txBody>
          <a:bodyPr wrap="square" rtlCol="0">
            <a:spAutoFit/>
          </a:bodyPr>
          <a:lstStyle/>
          <a:p>
            <a:r>
              <a:rPr lang="en-US" sz="1100" dirty="0">
                <a:solidFill>
                  <a:schemeClr val="tx1">
                    <a:lumMod val="65000"/>
                    <a:lumOff val="35000"/>
                  </a:schemeClr>
                </a:solidFill>
              </a:rPr>
              <a:t>Zoroastrian Creation Story: </a:t>
            </a:r>
            <a:r>
              <a:rPr lang="en-US" sz="1100" dirty="0" err="1">
                <a:solidFill>
                  <a:schemeClr val="tx1">
                    <a:lumMod val="65000"/>
                    <a:lumOff val="35000"/>
                  </a:schemeClr>
                </a:solidFill>
              </a:rPr>
              <a:t>Ahura</a:t>
            </a:r>
            <a:r>
              <a:rPr lang="en-US" sz="1100" dirty="0">
                <a:solidFill>
                  <a:schemeClr val="tx1">
                    <a:lumMod val="65000"/>
                    <a:lumOff val="35000"/>
                  </a:schemeClr>
                </a:solidFill>
              </a:rPr>
              <a:t> Mazda creates a mountain </a:t>
            </a:r>
            <a:r>
              <a:rPr lang="en-US" sz="1100" dirty="0" err="1">
                <a:solidFill>
                  <a:schemeClr val="tx1">
                    <a:lumMod val="65000"/>
                    <a:lumOff val="35000"/>
                  </a:schemeClr>
                </a:solidFill>
              </a:rPr>
              <a:t>Alburz</a:t>
            </a:r>
            <a:r>
              <a:rPr lang="en-US" sz="1100" dirty="0">
                <a:solidFill>
                  <a:schemeClr val="tx1">
                    <a:lumMod val="65000"/>
                    <a:lumOff val="35000"/>
                  </a:schemeClr>
                </a:solidFill>
              </a:rPr>
              <a:t> which grew to touch the sky, bring rain and begin life.</a:t>
            </a:r>
          </a:p>
        </p:txBody>
      </p:sp>
      <p:sp>
        <p:nvSpPr>
          <p:cNvPr id="10" name="TextBox 9"/>
          <p:cNvSpPr txBox="1"/>
          <p:nvPr/>
        </p:nvSpPr>
        <p:spPr>
          <a:xfrm>
            <a:off x="6705600" y="1600200"/>
            <a:ext cx="2438400" cy="769441"/>
          </a:xfrm>
          <a:prstGeom prst="rect">
            <a:avLst/>
          </a:prstGeom>
          <a:noFill/>
        </p:spPr>
        <p:txBody>
          <a:bodyPr wrap="square" rtlCol="0">
            <a:spAutoFit/>
          </a:bodyPr>
          <a:lstStyle/>
          <a:p>
            <a:r>
              <a:rPr lang="en-US" sz="1100" dirty="0">
                <a:solidFill>
                  <a:schemeClr val="tx1">
                    <a:lumMod val="65000"/>
                    <a:lumOff val="35000"/>
                  </a:schemeClr>
                </a:solidFill>
              </a:rPr>
              <a:t>An Egyptian Creation Story: Out of the chaos, Nun, arose Ra. Ra begot a pantheon of gods which were the earth, sky etc. Ra’s tears are humans.</a:t>
            </a:r>
          </a:p>
        </p:txBody>
      </p:sp>
      <p:pic>
        <p:nvPicPr>
          <p:cNvPr id="82952" name="Picture 8"/>
          <p:cNvPicPr>
            <a:picLocks noChangeAspect="1" noChangeArrowheads="1"/>
          </p:cNvPicPr>
          <p:nvPr/>
        </p:nvPicPr>
        <p:blipFill>
          <a:blip r:embed="rId5"/>
          <a:srcRect/>
          <a:stretch>
            <a:fillRect/>
          </a:stretch>
        </p:blipFill>
        <p:spPr bwMode="auto">
          <a:xfrm>
            <a:off x="6762750" y="0"/>
            <a:ext cx="2381250" cy="1609725"/>
          </a:xfrm>
          <a:prstGeom prst="rect">
            <a:avLst/>
          </a:prstGeom>
          <a:noFill/>
          <a:ln w="9525">
            <a:noFill/>
            <a:miter lim="800000"/>
            <a:headEnd/>
            <a:tailEnd/>
          </a:ln>
          <a:effectLst/>
        </p:spPr>
      </p:pic>
      <p:sp>
        <p:nvSpPr>
          <p:cNvPr id="14" name="TextBox 13"/>
          <p:cNvSpPr txBox="1"/>
          <p:nvPr/>
        </p:nvSpPr>
        <p:spPr>
          <a:xfrm>
            <a:off x="2743200" y="6172200"/>
            <a:ext cx="3657600" cy="769441"/>
          </a:xfrm>
          <a:prstGeom prst="rect">
            <a:avLst/>
          </a:prstGeom>
          <a:noFill/>
        </p:spPr>
        <p:txBody>
          <a:bodyPr wrap="square" rtlCol="0">
            <a:spAutoFit/>
          </a:bodyPr>
          <a:lstStyle/>
          <a:p>
            <a:r>
              <a:rPr lang="en-US" sz="1100" dirty="0">
                <a:solidFill>
                  <a:schemeClr val="tx1">
                    <a:lumMod val="65000"/>
                    <a:lumOff val="35000"/>
                  </a:schemeClr>
                </a:solidFill>
              </a:rPr>
              <a:t>A Chinese Creation Story: </a:t>
            </a:r>
            <a:r>
              <a:rPr lang="en-US" sz="1100" dirty="0" err="1">
                <a:solidFill>
                  <a:schemeClr val="tx1">
                    <a:lumMod val="65000"/>
                    <a:lumOff val="35000"/>
                  </a:schemeClr>
                </a:solidFill>
              </a:rPr>
              <a:t>Phan</a:t>
            </a:r>
            <a:r>
              <a:rPr lang="en-US" sz="1100" dirty="0">
                <a:solidFill>
                  <a:schemeClr val="tx1">
                    <a:lumMod val="65000"/>
                    <a:lumOff val="35000"/>
                  </a:schemeClr>
                </a:solidFill>
              </a:rPr>
              <a:t> Ku hatched from an egg and grew for 18,000 years, pushing his shell apart into heaven and earth. Then he died and his remains became  the sun and the moon. Humans are parasites on his body.</a:t>
            </a:r>
          </a:p>
        </p:txBody>
      </p:sp>
      <p:pic>
        <p:nvPicPr>
          <p:cNvPr id="82956" name="Picture 12"/>
          <p:cNvPicPr>
            <a:picLocks noChangeAspect="1" noChangeArrowheads="1"/>
          </p:cNvPicPr>
          <p:nvPr/>
        </p:nvPicPr>
        <p:blipFill>
          <a:blip r:embed="rId6"/>
          <a:srcRect/>
          <a:stretch>
            <a:fillRect/>
          </a:stretch>
        </p:blipFill>
        <p:spPr bwMode="auto">
          <a:xfrm>
            <a:off x="1" y="4572001"/>
            <a:ext cx="2423817" cy="1614486"/>
          </a:xfrm>
          <a:prstGeom prst="rect">
            <a:avLst/>
          </a:prstGeom>
          <a:noFill/>
          <a:ln w="9525">
            <a:noFill/>
            <a:miter lim="800000"/>
            <a:headEnd/>
            <a:tailEnd/>
          </a:ln>
          <a:effectLst/>
        </p:spPr>
      </p:pic>
      <p:sp>
        <p:nvSpPr>
          <p:cNvPr id="18" name="TextBox 17"/>
          <p:cNvSpPr txBox="1"/>
          <p:nvPr/>
        </p:nvSpPr>
        <p:spPr>
          <a:xfrm>
            <a:off x="0" y="6172200"/>
            <a:ext cx="2438400" cy="600164"/>
          </a:xfrm>
          <a:prstGeom prst="rect">
            <a:avLst/>
          </a:prstGeom>
          <a:noFill/>
        </p:spPr>
        <p:txBody>
          <a:bodyPr wrap="square" rtlCol="0">
            <a:spAutoFit/>
          </a:bodyPr>
          <a:lstStyle/>
          <a:p>
            <a:r>
              <a:rPr lang="en-US" sz="1100" dirty="0">
                <a:solidFill>
                  <a:schemeClr val="tx1">
                    <a:lumMod val="65000"/>
                    <a:lumOff val="35000"/>
                  </a:schemeClr>
                </a:solidFill>
              </a:rPr>
              <a:t>Judeo-Christian-Islamic Creation Story: In the beginning God created the heaven and the earth. </a:t>
            </a:r>
          </a:p>
        </p:txBody>
      </p:sp>
      <p:sp>
        <p:nvSpPr>
          <p:cNvPr id="19" name="TextBox 18"/>
          <p:cNvSpPr txBox="1"/>
          <p:nvPr/>
        </p:nvSpPr>
        <p:spPr>
          <a:xfrm>
            <a:off x="6629400" y="6096000"/>
            <a:ext cx="2514600" cy="600164"/>
          </a:xfrm>
          <a:prstGeom prst="rect">
            <a:avLst/>
          </a:prstGeom>
          <a:noFill/>
        </p:spPr>
        <p:txBody>
          <a:bodyPr wrap="square" rtlCol="0">
            <a:spAutoFit/>
          </a:bodyPr>
          <a:lstStyle/>
          <a:p>
            <a:r>
              <a:rPr lang="en-US" sz="1100" dirty="0">
                <a:solidFill>
                  <a:schemeClr val="tx1">
                    <a:lumMod val="65000"/>
                    <a:lumOff val="35000"/>
                  </a:schemeClr>
                </a:solidFill>
              </a:rPr>
              <a:t>A Hindu Creation Story: Brahma hatched from an egg in the water and the remains of the egg became the universe.</a:t>
            </a:r>
          </a:p>
        </p:txBody>
      </p:sp>
      <p:pic>
        <p:nvPicPr>
          <p:cNvPr id="82958" name="Picture 14"/>
          <p:cNvPicPr>
            <a:picLocks noChangeAspect="1" noChangeArrowheads="1"/>
          </p:cNvPicPr>
          <p:nvPr/>
        </p:nvPicPr>
        <p:blipFill>
          <a:blip r:embed="rId7"/>
          <a:srcRect/>
          <a:stretch>
            <a:fillRect/>
          </a:stretch>
        </p:blipFill>
        <p:spPr bwMode="auto">
          <a:xfrm>
            <a:off x="6705600" y="4419600"/>
            <a:ext cx="2438400" cy="1723016"/>
          </a:xfrm>
          <a:prstGeom prst="rect">
            <a:avLst/>
          </a:prstGeom>
          <a:noFill/>
          <a:ln w="9525">
            <a:noFill/>
            <a:miter lim="800000"/>
            <a:headEnd/>
            <a:tailEnd/>
          </a:ln>
          <a:effectLst/>
        </p:spPr>
      </p:pic>
      <p:pic>
        <p:nvPicPr>
          <p:cNvPr id="82959" name="Picture 15"/>
          <p:cNvPicPr>
            <a:picLocks noChangeAspect="1" noChangeArrowheads="1"/>
          </p:cNvPicPr>
          <p:nvPr/>
        </p:nvPicPr>
        <p:blipFill>
          <a:blip r:embed="rId8"/>
          <a:srcRect/>
          <a:stretch>
            <a:fillRect/>
          </a:stretch>
        </p:blipFill>
        <p:spPr bwMode="auto">
          <a:xfrm>
            <a:off x="3352801" y="4495800"/>
            <a:ext cx="2438399" cy="1676399"/>
          </a:xfrm>
          <a:prstGeom prst="rect">
            <a:avLst/>
          </a:prstGeom>
          <a:noFill/>
          <a:ln w="9525">
            <a:noFill/>
            <a:miter lim="800000"/>
            <a:headEnd/>
            <a:tailEnd/>
          </a:ln>
          <a:effectLst/>
        </p:spPr>
      </p:pic>
      <p:sp>
        <p:nvSpPr>
          <p:cNvPr id="23" name="Horizontal Scroll 22"/>
          <p:cNvSpPr/>
          <p:nvPr/>
        </p:nvSpPr>
        <p:spPr>
          <a:xfrm>
            <a:off x="914400" y="2514600"/>
            <a:ext cx="7315200" cy="1828800"/>
          </a:xfrm>
          <a:prstGeom prst="horizontalScroll">
            <a:avLst/>
          </a:prstGeom>
          <a:solidFill>
            <a:schemeClr val="bg1"/>
          </a:solidFill>
          <a:ln>
            <a:solidFill>
              <a:schemeClr val="tx1"/>
            </a:solidFill>
          </a:ln>
          <a:effectLst>
            <a:outerShdw blurRad="1524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apyrus" pitchFamily="66" charset="0"/>
              </a:rPr>
              <a:t>In the Beginning…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There was a Bang</a:t>
            </a:r>
          </a:p>
        </p:txBody>
      </p:sp>
      <p:pic>
        <p:nvPicPr>
          <p:cNvPr id="10248" name="Picture 8"/>
          <p:cNvPicPr>
            <a:picLocks noChangeAspect="1" noChangeArrowheads="1"/>
          </p:cNvPicPr>
          <p:nvPr/>
        </p:nvPicPr>
        <p:blipFill>
          <a:blip r:embed="rId5"/>
          <a:srcRect/>
          <a:stretch>
            <a:fillRect/>
          </a:stretch>
        </p:blipFill>
        <p:spPr bwMode="auto">
          <a:xfrm>
            <a:off x="152400" y="2971800"/>
            <a:ext cx="3714750" cy="3729038"/>
          </a:xfrm>
          <a:prstGeom prst="rect">
            <a:avLst/>
          </a:prstGeom>
          <a:noFill/>
          <a:ln w="9525">
            <a:noFill/>
            <a:miter lim="800000"/>
            <a:headEnd/>
            <a:tailEnd/>
          </a:ln>
          <a:effectLst/>
        </p:spPr>
      </p:pic>
      <p:sp>
        <p:nvSpPr>
          <p:cNvPr id="12" name="TextBox 11"/>
          <p:cNvSpPr txBox="1"/>
          <p:nvPr/>
        </p:nvSpPr>
        <p:spPr>
          <a:xfrm>
            <a:off x="3962400" y="3429000"/>
            <a:ext cx="5029200" cy="2585323"/>
          </a:xfrm>
          <a:prstGeom prst="rect">
            <a:avLst/>
          </a:prstGeom>
          <a:noFill/>
        </p:spPr>
        <p:txBody>
          <a:bodyPr wrap="square" rtlCol="0">
            <a:spAutoFit/>
          </a:bodyPr>
          <a:lstStyle/>
          <a:p>
            <a:pPr algn="ctr"/>
            <a:r>
              <a:rPr lang="en-US" b="1" dirty="0"/>
              <a:t>The Era of Quantum Gravity </a:t>
            </a:r>
            <a:r>
              <a:rPr lang="en-US" dirty="0"/>
              <a:t>(10</a:t>
            </a:r>
            <a:r>
              <a:rPr lang="en-US" baseline="30000" dirty="0"/>
              <a:t>-43</a:t>
            </a:r>
            <a:r>
              <a:rPr lang="en-US" dirty="0"/>
              <a:t> sec, 10</a:t>
            </a:r>
            <a:r>
              <a:rPr lang="en-US" baseline="30000" dirty="0"/>
              <a:t>32</a:t>
            </a:r>
            <a:r>
              <a:rPr lang="en-US" dirty="0"/>
              <a:t> K)</a:t>
            </a:r>
          </a:p>
          <a:p>
            <a:endParaRPr lang="en-US" dirty="0"/>
          </a:p>
          <a:p>
            <a:pPr>
              <a:buFont typeface="Arial" pitchFamily="34" charset="0"/>
              <a:buChar char="•"/>
            </a:pPr>
            <a:r>
              <a:rPr lang="en-US" dirty="0"/>
              <a:t> All particles, quarks, leptons, force carriers and other undiscovered particles existed in thermal equilibrium.</a:t>
            </a:r>
          </a:p>
          <a:p>
            <a:pPr>
              <a:buFont typeface="Arial" pitchFamily="34" charset="0"/>
              <a:buChar char="•"/>
            </a:pPr>
            <a:endParaRPr lang="en-US" dirty="0"/>
          </a:p>
          <a:p>
            <a:pPr>
              <a:buFont typeface="Arial" pitchFamily="34" charset="0"/>
              <a:buChar char="•"/>
            </a:pPr>
            <a:r>
              <a:rPr lang="en-US" dirty="0"/>
              <a:t>Gravity “froze out” in a phase transition to be a force distinct from the strong nuclear, weak nuclear and electromagnetic forces by the end of this era.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In the Beginning... the Grand Unified Force degenerated</a:t>
            </a:r>
          </a:p>
        </p:txBody>
      </p:sp>
      <p:pic>
        <p:nvPicPr>
          <p:cNvPr id="11266" name="Picture 2"/>
          <p:cNvPicPr>
            <a:picLocks noChangeAspect="1" noChangeArrowheads="1"/>
          </p:cNvPicPr>
          <p:nvPr/>
        </p:nvPicPr>
        <p:blipFill>
          <a:blip r:embed="rId5"/>
          <a:srcRect/>
          <a:stretch>
            <a:fillRect/>
          </a:stretch>
        </p:blipFill>
        <p:spPr bwMode="auto">
          <a:xfrm>
            <a:off x="152400" y="2971800"/>
            <a:ext cx="3714750" cy="3707606"/>
          </a:xfrm>
          <a:prstGeom prst="rect">
            <a:avLst/>
          </a:prstGeom>
          <a:noFill/>
          <a:ln w="9525">
            <a:noFill/>
            <a:miter lim="800000"/>
            <a:headEnd/>
            <a:tailEnd/>
          </a:ln>
          <a:effectLst/>
        </p:spPr>
      </p:pic>
      <p:sp>
        <p:nvSpPr>
          <p:cNvPr id="7" name="TextBox 6"/>
          <p:cNvSpPr txBox="1"/>
          <p:nvPr/>
        </p:nvSpPr>
        <p:spPr>
          <a:xfrm>
            <a:off x="3962400" y="3124200"/>
            <a:ext cx="5029200" cy="3416320"/>
          </a:xfrm>
          <a:prstGeom prst="rect">
            <a:avLst/>
          </a:prstGeom>
          <a:noFill/>
        </p:spPr>
        <p:txBody>
          <a:bodyPr wrap="square" rtlCol="0">
            <a:spAutoFit/>
          </a:bodyPr>
          <a:lstStyle/>
          <a:p>
            <a:pPr algn="ctr"/>
            <a:r>
              <a:rPr lang="en-US" b="1" dirty="0"/>
              <a:t>The Era of Inflation </a:t>
            </a:r>
            <a:r>
              <a:rPr lang="en-US" dirty="0"/>
              <a:t>(10</a:t>
            </a:r>
            <a:r>
              <a:rPr lang="en-US" baseline="30000" dirty="0"/>
              <a:t>-35</a:t>
            </a:r>
            <a:r>
              <a:rPr lang="en-US" dirty="0"/>
              <a:t> sec, 10</a:t>
            </a:r>
            <a:r>
              <a:rPr lang="en-US" baseline="30000" dirty="0"/>
              <a:t>27</a:t>
            </a:r>
            <a:r>
              <a:rPr lang="en-US" dirty="0"/>
              <a:t> K)</a:t>
            </a:r>
          </a:p>
          <a:p>
            <a:endParaRPr lang="en-US" dirty="0"/>
          </a:p>
          <a:p>
            <a:pPr>
              <a:buFont typeface="Arial" pitchFamily="34" charset="0"/>
              <a:buChar char="•"/>
            </a:pPr>
            <a:r>
              <a:rPr lang="en-US" dirty="0"/>
              <a:t> The universe </a:t>
            </a:r>
            <a:r>
              <a:rPr lang="en-US" i="1" dirty="0"/>
              <a:t>inflates</a:t>
            </a:r>
            <a:r>
              <a:rPr lang="en-US" dirty="0"/>
              <a:t> by a factor of 10</a:t>
            </a:r>
            <a:r>
              <a:rPr lang="en-US" baseline="30000" dirty="0"/>
              <a:t>50</a:t>
            </a:r>
            <a:r>
              <a:rPr lang="en-US" dirty="0"/>
              <a:t> in ~ 100 seconds. It reaches a total size of 10</a:t>
            </a:r>
            <a:r>
              <a:rPr lang="en-US" baseline="30000" dirty="0"/>
              <a:t>23</a:t>
            </a:r>
            <a:r>
              <a:rPr lang="en-US" dirty="0"/>
              <a:t> m.</a:t>
            </a:r>
          </a:p>
          <a:p>
            <a:pPr lvl="1"/>
            <a:endParaRPr lang="en-US" dirty="0"/>
          </a:p>
          <a:p>
            <a:pPr algn="ctr"/>
            <a:r>
              <a:rPr lang="en-US" b="1" dirty="0"/>
              <a:t>Degeneration of the Grand Unified Force</a:t>
            </a:r>
            <a:r>
              <a:rPr lang="en-US" dirty="0"/>
              <a:t>(10</a:t>
            </a:r>
            <a:r>
              <a:rPr lang="en-US" baseline="30000" dirty="0"/>
              <a:t>-32</a:t>
            </a:r>
            <a:r>
              <a:rPr lang="en-US" dirty="0"/>
              <a:t> sec)</a:t>
            </a:r>
          </a:p>
          <a:p>
            <a:pPr>
              <a:buFont typeface="Arial" pitchFamily="34" charset="0"/>
              <a:buChar char="•"/>
            </a:pPr>
            <a:endParaRPr lang="en-US" dirty="0"/>
          </a:p>
          <a:p>
            <a:pPr>
              <a:buFont typeface="Arial" pitchFamily="34" charset="0"/>
              <a:buChar char="•"/>
            </a:pPr>
            <a:r>
              <a:rPr lang="en-US" dirty="0"/>
              <a:t>The strong nuclear force “freezes out” as distinct from the electroweak force.</a:t>
            </a:r>
          </a:p>
          <a:p>
            <a:pPr>
              <a:buFont typeface="Arial" pitchFamily="34" charset="0"/>
              <a:buChar char="•"/>
            </a:pPr>
            <a:r>
              <a:rPr lang="en-US" dirty="0"/>
              <a:t>A billion to one excess of matter over antimatter develops</a:t>
            </a:r>
          </a:p>
          <a:p>
            <a:pPr algn="ctr"/>
            <a:r>
              <a:rPr lang="en-US" i="1" dirty="0"/>
              <a:t>(The LHC can reproduce this era!)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In the Beginning... the Electroweak Force degenerated</a:t>
            </a:r>
          </a:p>
        </p:txBody>
      </p:sp>
      <p:pic>
        <p:nvPicPr>
          <p:cNvPr id="12290" name="Picture 2"/>
          <p:cNvPicPr>
            <a:picLocks noChangeAspect="1" noChangeArrowheads="1"/>
          </p:cNvPicPr>
          <p:nvPr/>
        </p:nvPicPr>
        <p:blipFill>
          <a:blip r:embed="rId5"/>
          <a:srcRect/>
          <a:stretch>
            <a:fillRect/>
          </a:stretch>
        </p:blipFill>
        <p:spPr bwMode="auto">
          <a:xfrm>
            <a:off x="152400" y="2971800"/>
            <a:ext cx="3714750" cy="3707606"/>
          </a:xfrm>
          <a:prstGeom prst="rect">
            <a:avLst/>
          </a:prstGeom>
          <a:noFill/>
          <a:ln w="9525">
            <a:noFill/>
            <a:miter lim="800000"/>
            <a:headEnd/>
            <a:tailEnd/>
          </a:ln>
          <a:effectLst/>
        </p:spPr>
      </p:pic>
      <p:sp>
        <p:nvSpPr>
          <p:cNvPr id="7" name="TextBox 6"/>
          <p:cNvSpPr txBox="1"/>
          <p:nvPr/>
        </p:nvSpPr>
        <p:spPr>
          <a:xfrm>
            <a:off x="3962400" y="3185279"/>
            <a:ext cx="5029200" cy="3139321"/>
          </a:xfrm>
          <a:prstGeom prst="rect">
            <a:avLst/>
          </a:prstGeom>
          <a:noFill/>
        </p:spPr>
        <p:txBody>
          <a:bodyPr wrap="square" rtlCol="0">
            <a:spAutoFit/>
          </a:bodyPr>
          <a:lstStyle/>
          <a:p>
            <a:pPr algn="ctr"/>
            <a:r>
              <a:rPr lang="en-US" b="1" dirty="0"/>
              <a:t>Electroweak Degeneration Era </a:t>
            </a:r>
            <a:r>
              <a:rPr lang="en-US" dirty="0"/>
              <a:t>(10</a:t>
            </a:r>
            <a:r>
              <a:rPr lang="en-US" baseline="30000" dirty="0"/>
              <a:t>-10</a:t>
            </a:r>
            <a:r>
              <a:rPr lang="en-US" dirty="0"/>
              <a:t> sec, 10</a:t>
            </a:r>
            <a:r>
              <a:rPr lang="en-US" baseline="30000" dirty="0"/>
              <a:t>15</a:t>
            </a:r>
            <a:r>
              <a:rPr lang="en-US" dirty="0"/>
              <a:t> K)</a:t>
            </a:r>
          </a:p>
          <a:p>
            <a:endParaRPr lang="en-US" dirty="0"/>
          </a:p>
          <a:p>
            <a:pPr>
              <a:buFont typeface="Arial" pitchFamily="34" charset="0"/>
              <a:buChar char="•"/>
            </a:pPr>
            <a:r>
              <a:rPr lang="en-US" dirty="0"/>
              <a:t> The weak nuclear force separates from the electromagnetic force. The W &amp; Z bosons put on weight while the photon remains </a:t>
            </a:r>
            <a:r>
              <a:rPr lang="en-US" dirty="0" err="1"/>
              <a:t>massless</a:t>
            </a:r>
            <a:r>
              <a:rPr lang="en-US" dirty="0"/>
              <a:t>.</a:t>
            </a:r>
          </a:p>
          <a:p>
            <a:pPr>
              <a:buFont typeface="Arial" pitchFamily="34" charset="0"/>
              <a:buChar char="•"/>
            </a:pPr>
            <a:endParaRPr lang="en-US" i="1" dirty="0"/>
          </a:p>
          <a:p>
            <a:pPr>
              <a:buFont typeface="Arial" pitchFamily="34" charset="0"/>
              <a:buChar char="•"/>
            </a:pPr>
            <a:r>
              <a:rPr lang="en-US" dirty="0"/>
              <a:t>Quarks annihilates with anti-quarks, leaving a tiny excess of quarks.</a:t>
            </a:r>
          </a:p>
          <a:p>
            <a:pPr>
              <a:buFont typeface="Arial" pitchFamily="34" charset="0"/>
              <a:buChar char="•"/>
            </a:pPr>
            <a:endParaRPr lang="en-US" dirty="0"/>
          </a:p>
          <a:p>
            <a:pPr algn="ctr"/>
            <a:r>
              <a:rPr lang="en-US" i="1" dirty="0"/>
              <a:t>(These conditions have been reproduced and studied in previous experiments like the LEP)</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Protons and Neutrons formed</a:t>
            </a:r>
          </a:p>
        </p:txBody>
      </p:sp>
      <p:pic>
        <p:nvPicPr>
          <p:cNvPr id="13314" name="Picture 2"/>
          <p:cNvPicPr>
            <a:picLocks noChangeAspect="1" noChangeArrowheads="1"/>
          </p:cNvPicPr>
          <p:nvPr/>
        </p:nvPicPr>
        <p:blipFill>
          <a:blip r:embed="rId5"/>
          <a:srcRect/>
          <a:stretch>
            <a:fillRect/>
          </a:stretch>
        </p:blipFill>
        <p:spPr bwMode="auto">
          <a:xfrm>
            <a:off x="152400" y="2971800"/>
            <a:ext cx="3714750" cy="3686175"/>
          </a:xfrm>
          <a:prstGeom prst="rect">
            <a:avLst/>
          </a:prstGeom>
          <a:noFill/>
          <a:ln w="9525">
            <a:noFill/>
            <a:miter lim="800000"/>
            <a:headEnd/>
            <a:tailEnd/>
          </a:ln>
          <a:effectLst/>
        </p:spPr>
      </p:pic>
      <p:sp>
        <p:nvSpPr>
          <p:cNvPr id="7" name="TextBox 6"/>
          <p:cNvSpPr txBox="1"/>
          <p:nvPr/>
        </p:nvSpPr>
        <p:spPr>
          <a:xfrm>
            <a:off x="3962400" y="3185279"/>
            <a:ext cx="5029200" cy="3416320"/>
          </a:xfrm>
          <a:prstGeom prst="rect">
            <a:avLst/>
          </a:prstGeom>
          <a:noFill/>
        </p:spPr>
        <p:txBody>
          <a:bodyPr wrap="square" rtlCol="0">
            <a:spAutoFit/>
          </a:bodyPr>
          <a:lstStyle/>
          <a:p>
            <a:pPr algn="ctr"/>
            <a:r>
              <a:rPr lang="en-US" b="1" dirty="0"/>
              <a:t>Protons and Neutrons form </a:t>
            </a:r>
            <a:r>
              <a:rPr lang="en-US" dirty="0"/>
              <a:t>(10</a:t>
            </a:r>
            <a:r>
              <a:rPr lang="en-US" baseline="30000" dirty="0"/>
              <a:t>-4</a:t>
            </a:r>
            <a:r>
              <a:rPr lang="en-US" dirty="0"/>
              <a:t> sec, 10</a:t>
            </a:r>
            <a:r>
              <a:rPr lang="en-US" baseline="30000" dirty="0"/>
              <a:t>13</a:t>
            </a:r>
            <a:r>
              <a:rPr lang="en-US" dirty="0"/>
              <a:t> K)</a:t>
            </a:r>
          </a:p>
          <a:p>
            <a:endParaRPr lang="en-US" dirty="0"/>
          </a:p>
          <a:p>
            <a:pPr>
              <a:buFont typeface="Arial" pitchFamily="34" charset="0"/>
              <a:buChar char="•"/>
            </a:pPr>
            <a:r>
              <a:rPr lang="en-US" dirty="0"/>
              <a:t> Quarks remaining from the annihilation bind with each other under the influence of the strong nuclear force to form protons and neutrons</a:t>
            </a:r>
          </a:p>
          <a:p>
            <a:pPr>
              <a:buFont typeface="Arial" pitchFamily="34" charset="0"/>
              <a:buChar char="•"/>
            </a:pPr>
            <a:endParaRPr lang="en-US" dirty="0"/>
          </a:p>
          <a:p>
            <a:pPr algn="ctr"/>
            <a:r>
              <a:rPr lang="en-US" b="1" dirty="0"/>
              <a:t>Neutrinos decouple </a:t>
            </a:r>
            <a:r>
              <a:rPr lang="en-US" dirty="0"/>
              <a:t>(10</a:t>
            </a:r>
            <a:r>
              <a:rPr lang="en-US" baseline="30000" dirty="0"/>
              <a:t>-4</a:t>
            </a:r>
            <a:r>
              <a:rPr lang="en-US" dirty="0"/>
              <a:t> sec, 10</a:t>
            </a:r>
            <a:r>
              <a:rPr lang="en-US" baseline="30000" dirty="0"/>
              <a:t>10</a:t>
            </a:r>
            <a:r>
              <a:rPr lang="en-US" dirty="0"/>
              <a:t> K)</a:t>
            </a:r>
          </a:p>
          <a:p>
            <a:pPr>
              <a:buFont typeface="Arial" pitchFamily="34" charset="0"/>
              <a:buChar char="•"/>
            </a:pPr>
            <a:endParaRPr lang="en-US" i="1" dirty="0"/>
          </a:p>
          <a:p>
            <a:pPr>
              <a:buFont typeface="Arial" pitchFamily="34" charset="0"/>
              <a:buChar char="•"/>
            </a:pPr>
            <a:r>
              <a:rPr lang="en-US" dirty="0"/>
              <a:t>Neutrinos shy away from further interactions</a:t>
            </a:r>
          </a:p>
          <a:p>
            <a:pPr>
              <a:buFont typeface="Arial" pitchFamily="34" charset="0"/>
              <a:buChar char="•"/>
            </a:pPr>
            <a:r>
              <a:rPr lang="en-US" dirty="0"/>
              <a:t>Electrons and positrons annihilate till a slight excess is left</a:t>
            </a:r>
          </a:p>
          <a:p>
            <a:pPr>
              <a:buFont typeface="Arial" pitchFamily="34" charset="0"/>
              <a:buChar char="•"/>
            </a:pPr>
            <a:r>
              <a:rPr lang="en-US" dirty="0" err="1"/>
              <a:t>Neutron:Proton</a:t>
            </a:r>
            <a:r>
              <a:rPr lang="en-US" dirty="0"/>
              <a:t> ratio shifts from 50:50 to 25:75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Atomic Nuclei formed</a:t>
            </a:r>
          </a:p>
        </p:txBody>
      </p:sp>
      <p:pic>
        <p:nvPicPr>
          <p:cNvPr id="14338" name="Picture 2"/>
          <p:cNvPicPr>
            <a:picLocks noChangeAspect="1" noChangeArrowheads="1"/>
          </p:cNvPicPr>
          <p:nvPr/>
        </p:nvPicPr>
        <p:blipFill>
          <a:blip r:embed="rId5"/>
          <a:srcRect/>
          <a:stretch>
            <a:fillRect/>
          </a:stretch>
        </p:blipFill>
        <p:spPr bwMode="auto">
          <a:xfrm>
            <a:off x="152400" y="2971800"/>
            <a:ext cx="3714750" cy="3729038"/>
          </a:xfrm>
          <a:prstGeom prst="rect">
            <a:avLst/>
          </a:prstGeom>
          <a:noFill/>
          <a:ln w="9525">
            <a:noFill/>
            <a:miter lim="800000"/>
            <a:headEnd/>
            <a:tailEnd/>
          </a:ln>
          <a:effectLst/>
        </p:spPr>
      </p:pic>
      <p:sp>
        <p:nvSpPr>
          <p:cNvPr id="7" name="TextBox 6"/>
          <p:cNvSpPr txBox="1"/>
          <p:nvPr/>
        </p:nvSpPr>
        <p:spPr>
          <a:xfrm>
            <a:off x="3962400" y="3856672"/>
            <a:ext cx="5029200" cy="1477328"/>
          </a:xfrm>
          <a:prstGeom prst="rect">
            <a:avLst/>
          </a:prstGeom>
          <a:noFill/>
        </p:spPr>
        <p:txBody>
          <a:bodyPr wrap="square" rtlCol="0">
            <a:spAutoFit/>
          </a:bodyPr>
          <a:lstStyle/>
          <a:p>
            <a:pPr algn="ctr"/>
            <a:r>
              <a:rPr lang="en-US" b="1" dirty="0"/>
              <a:t>Helium Age </a:t>
            </a:r>
            <a:r>
              <a:rPr lang="en-US" dirty="0"/>
              <a:t>(100 sec, 10</a:t>
            </a:r>
            <a:r>
              <a:rPr lang="en-US" baseline="30000" dirty="0"/>
              <a:t>9</a:t>
            </a:r>
            <a:r>
              <a:rPr lang="en-US" dirty="0"/>
              <a:t> K)</a:t>
            </a:r>
          </a:p>
          <a:p>
            <a:endParaRPr lang="en-US" dirty="0"/>
          </a:p>
          <a:p>
            <a:pPr>
              <a:buFont typeface="Arial" pitchFamily="34" charset="0"/>
              <a:buChar char="•"/>
            </a:pPr>
            <a:r>
              <a:rPr lang="en-US" dirty="0"/>
              <a:t> Helium nuclei can form now. Conditions similar to stars or hydrogen bombs.</a:t>
            </a:r>
          </a:p>
          <a:p>
            <a:pPr>
              <a:buFont typeface="Arial" pitchFamily="34" charset="0"/>
              <a:buChar char="•"/>
            </a:pPr>
            <a:r>
              <a:rPr lang="en-US" dirty="0"/>
              <a:t>Atoms cannot form as yet.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Atoms formed and Light could travel freely</a:t>
            </a:r>
          </a:p>
        </p:txBody>
      </p:sp>
      <p:pic>
        <p:nvPicPr>
          <p:cNvPr id="15362" name="Picture 2"/>
          <p:cNvPicPr>
            <a:picLocks noChangeAspect="1" noChangeArrowheads="1"/>
          </p:cNvPicPr>
          <p:nvPr/>
        </p:nvPicPr>
        <p:blipFill>
          <a:blip r:embed="rId5"/>
          <a:srcRect/>
          <a:stretch>
            <a:fillRect/>
          </a:stretch>
        </p:blipFill>
        <p:spPr bwMode="auto">
          <a:xfrm>
            <a:off x="152400" y="2971800"/>
            <a:ext cx="3714750" cy="3700463"/>
          </a:xfrm>
          <a:prstGeom prst="rect">
            <a:avLst/>
          </a:prstGeom>
          <a:noFill/>
          <a:ln w="9525">
            <a:noFill/>
            <a:miter lim="800000"/>
            <a:headEnd/>
            <a:tailEnd/>
          </a:ln>
          <a:effectLst/>
        </p:spPr>
      </p:pic>
      <p:sp>
        <p:nvSpPr>
          <p:cNvPr id="7" name="TextBox 6"/>
          <p:cNvSpPr txBox="1"/>
          <p:nvPr/>
        </p:nvSpPr>
        <p:spPr>
          <a:xfrm>
            <a:off x="3962400" y="3559076"/>
            <a:ext cx="5029200" cy="2308324"/>
          </a:xfrm>
          <a:prstGeom prst="rect">
            <a:avLst/>
          </a:prstGeom>
          <a:noFill/>
        </p:spPr>
        <p:txBody>
          <a:bodyPr wrap="square" rtlCol="0">
            <a:spAutoFit/>
          </a:bodyPr>
          <a:lstStyle/>
          <a:p>
            <a:pPr algn="ctr"/>
            <a:r>
              <a:rPr lang="en-US" b="1" dirty="0"/>
              <a:t>Atoms form </a:t>
            </a:r>
            <a:r>
              <a:rPr lang="en-US" dirty="0"/>
              <a:t>(300,000 years, 6000 K)</a:t>
            </a:r>
          </a:p>
          <a:p>
            <a:endParaRPr lang="en-US" dirty="0"/>
          </a:p>
          <a:p>
            <a:pPr>
              <a:buFont typeface="Arial" pitchFamily="34" charset="0"/>
              <a:buChar char="•"/>
            </a:pPr>
            <a:r>
              <a:rPr lang="en-US" dirty="0"/>
              <a:t> Light particles (photons) are not strong enough to break up atoms anymore. So, stable atoms of hydrogen and helium can form.</a:t>
            </a:r>
          </a:p>
          <a:p>
            <a:pPr>
              <a:buFont typeface="Arial" pitchFamily="34" charset="0"/>
              <a:buChar char="•"/>
            </a:pPr>
            <a:endParaRPr lang="en-US" dirty="0"/>
          </a:p>
          <a:p>
            <a:pPr>
              <a:buFont typeface="Arial" pitchFamily="34" charset="0"/>
              <a:buChar char="•"/>
            </a:pPr>
            <a:r>
              <a:rPr lang="en-US" dirty="0"/>
              <a:t>The universe becomes transparent to radiation and finally there is light!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4457700" y="609600"/>
            <a:ext cx="4686300" cy="6248400"/>
          </a:xfrm>
          <a:prstGeom prst="rect">
            <a:avLst/>
          </a:prstGeom>
          <a:noFill/>
          <a:ln w="9525">
            <a:noFill/>
            <a:miter lim="800000"/>
            <a:headEnd/>
            <a:tailEnd/>
          </a:ln>
          <a:effectLst/>
        </p:spPr>
      </p:pic>
      <p:sp>
        <p:nvSpPr>
          <p:cNvPr id="4" name="TextBox 3"/>
          <p:cNvSpPr txBox="1"/>
          <p:nvPr/>
        </p:nvSpPr>
        <p:spPr>
          <a:xfrm>
            <a:off x="457200" y="2971800"/>
            <a:ext cx="5486400" cy="523221"/>
          </a:xfrm>
          <a:prstGeom prst="rect">
            <a:avLst/>
          </a:prstGeom>
          <a:noFill/>
        </p:spPr>
        <p:txBody>
          <a:bodyPr wrap="square" rtlCol="0">
            <a:spAutoFit/>
          </a:bodyPr>
          <a:lstStyle/>
          <a:p>
            <a:pPr marL="342900" indent="-342900" algn="ctr">
              <a:buFont typeface="+mj-lt"/>
              <a:buAutoNum type="arabicPeriod"/>
            </a:pPr>
            <a:r>
              <a:rPr lang="en-US" sz="2800" dirty="0">
                <a:solidFill>
                  <a:srgbClr val="00B0F0"/>
                </a:solidFill>
              </a:rPr>
              <a:t>What is everything made of?</a:t>
            </a:r>
          </a:p>
        </p:txBody>
      </p:sp>
      <p:sp>
        <p:nvSpPr>
          <p:cNvPr id="7" name="TextBox 6"/>
          <p:cNvSpPr txBox="1"/>
          <p:nvPr/>
        </p:nvSpPr>
        <p:spPr>
          <a:xfrm>
            <a:off x="457200" y="3733800"/>
            <a:ext cx="5486400" cy="523221"/>
          </a:xfrm>
          <a:prstGeom prst="rect">
            <a:avLst/>
          </a:prstGeom>
          <a:noFill/>
        </p:spPr>
        <p:txBody>
          <a:bodyPr wrap="square" rtlCol="0">
            <a:spAutoFit/>
          </a:bodyPr>
          <a:lstStyle/>
          <a:p>
            <a:pPr marL="342900" indent="-342900" algn="ctr"/>
            <a:r>
              <a:rPr lang="en-US" sz="2800" dirty="0">
                <a:solidFill>
                  <a:srgbClr val="00B0F0"/>
                </a:solidFill>
              </a:rPr>
              <a:t>2. What holds it all together?</a:t>
            </a:r>
          </a:p>
        </p:txBody>
      </p:sp>
      <p:sp>
        <p:nvSpPr>
          <p:cNvPr id="5" name="Rectangle 4"/>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High Energy Physics</a:t>
            </a:r>
          </a:p>
        </p:txBody>
      </p:sp>
      <p:sp>
        <p:nvSpPr>
          <p:cNvPr id="9" name="TextBox 8"/>
          <p:cNvSpPr txBox="1"/>
          <p:nvPr/>
        </p:nvSpPr>
        <p:spPr>
          <a:xfrm>
            <a:off x="152400" y="1981200"/>
            <a:ext cx="6400800" cy="523221"/>
          </a:xfrm>
          <a:prstGeom prst="rect">
            <a:avLst/>
          </a:prstGeom>
          <a:noFill/>
        </p:spPr>
        <p:txBody>
          <a:bodyPr wrap="square" rtlCol="0">
            <a:spAutoFit/>
          </a:bodyPr>
          <a:lstStyle/>
          <a:p>
            <a:pPr marL="342900" indent="-342900" algn="ctr"/>
            <a:r>
              <a:rPr lang="en-US" sz="2800" dirty="0"/>
              <a:t>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Stars and Galaxies formed</a:t>
            </a:r>
          </a:p>
        </p:txBody>
      </p:sp>
      <p:pic>
        <p:nvPicPr>
          <p:cNvPr id="16386" name="Picture 2"/>
          <p:cNvPicPr>
            <a:picLocks noChangeAspect="1" noChangeArrowheads="1"/>
          </p:cNvPicPr>
          <p:nvPr/>
        </p:nvPicPr>
        <p:blipFill>
          <a:blip r:embed="rId5"/>
          <a:srcRect/>
          <a:stretch>
            <a:fillRect/>
          </a:stretch>
        </p:blipFill>
        <p:spPr bwMode="auto">
          <a:xfrm>
            <a:off x="152400" y="2971800"/>
            <a:ext cx="3714750" cy="3714750"/>
          </a:xfrm>
          <a:prstGeom prst="rect">
            <a:avLst/>
          </a:prstGeom>
          <a:noFill/>
          <a:ln w="9525">
            <a:noFill/>
            <a:miter lim="800000"/>
            <a:headEnd/>
            <a:tailEnd/>
          </a:ln>
          <a:effectLst/>
        </p:spPr>
      </p:pic>
      <p:sp>
        <p:nvSpPr>
          <p:cNvPr id="7" name="TextBox 6"/>
          <p:cNvSpPr txBox="1"/>
          <p:nvPr/>
        </p:nvSpPr>
        <p:spPr>
          <a:xfrm>
            <a:off x="3962400" y="3657600"/>
            <a:ext cx="5029200" cy="2031325"/>
          </a:xfrm>
          <a:prstGeom prst="rect">
            <a:avLst/>
          </a:prstGeom>
          <a:noFill/>
        </p:spPr>
        <p:txBody>
          <a:bodyPr wrap="square" rtlCol="0">
            <a:spAutoFit/>
          </a:bodyPr>
          <a:lstStyle/>
          <a:p>
            <a:pPr algn="ctr"/>
            <a:r>
              <a:rPr lang="en-US" b="1" dirty="0"/>
              <a:t>Stars and Galaxies form </a:t>
            </a:r>
            <a:r>
              <a:rPr lang="en-US" dirty="0"/>
              <a:t>(1 billion years, 18 K)</a:t>
            </a:r>
          </a:p>
          <a:p>
            <a:endParaRPr lang="en-US" dirty="0"/>
          </a:p>
          <a:p>
            <a:pPr>
              <a:buFont typeface="Arial" pitchFamily="34" charset="0"/>
              <a:buChar char="•"/>
            </a:pPr>
            <a:r>
              <a:rPr lang="en-US" dirty="0"/>
              <a:t> Stars begin to glow, turning lighter elements into heavier ones (of which planets and ourselves are going to be made of)</a:t>
            </a:r>
          </a:p>
          <a:p>
            <a:pPr>
              <a:buFont typeface="Arial" pitchFamily="34" charset="0"/>
              <a:buChar char="•"/>
            </a:pPr>
            <a:endParaRPr lang="en-US" dirty="0"/>
          </a:p>
          <a:p>
            <a:pPr>
              <a:buFont typeface="Arial" pitchFamily="34" charset="0"/>
              <a:buChar char="•"/>
            </a:pPr>
            <a:r>
              <a:rPr lang="en-US" dirty="0"/>
              <a:t>Galaxies of stars begin to form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srcRect/>
          <a:stretch>
            <a:fillRect/>
          </a:stretch>
        </p:blipFill>
        <p:spPr bwMode="auto">
          <a:xfrm>
            <a:off x="0" y="609600"/>
            <a:ext cx="9144000" cy="17145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a:srcRect/>
          <a:stretch>
            <a:fillRect/>
          </a:stretch>
        </p:blipFill>
        <p:spPr bwMode="auto">
          <a:xfrm>
            <a:off x="0" y="2209800"/>
            <a:ext cx="9144000" cy="514350"/>
          </a:xfrm>
          <a:prstGeom prst="rect">
            <a:avLst/>
          </a:prstGeom>
          <a:noFill/>
          <a:ln w="9525">
            <a:noFill/>
            <a:miter lim="800000"/>
            <a:headEnd/>
            <a:tailEnd/>
          </a:ln>
          <a:effectLst/>
        </p:spPr>
      </p:pic>
      <p:sp>
        <p:nvSpPr>
          <p:cNvPr id="10" name="Rectangle 9"/>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Life has arisen to soak in the Mystery</a:t>
            </a:r>
          </a:p>
        </p:txBody>
      </p:sp>
      <p:sp>
        <p:nvSpPr>
          <p:cNvPr id="7" name="TextBox 6"/>
          <p:cNvSpPr txBox="1"/>
          <p:nvPr/>
        </p:nvSpPr>
        <p:spPr>
          <a:xfrm>
            <a:off x="3962400" y="3261479"/>
            <a:ext cx="5029200" cy="3139321"/>
          </a:xfrm>
          <a:prstGeom prst="rect">
            <a:avLst/>
          </a:prstGeom>
          <a:noFill/>
        </p:spPr>
        <p:txBody>
          <a:bodyPr wrap="square" rtlCol="0">
            <a:spAutoFit/>
          </a:bodyPr>
          <a:lstStyle/>
          <a:p>
            <a:pPr algn="ctr"/>
            <a:r>
              <a:rPr lang="en-US" b="1" dirty="0"/>
              <a:t>Today </a:t>
            </a:r>
            <a:r>
              <a:rPr lang="en-US" dirty="0"/>
              <a:t>(13.7 billion years, 3 K)</a:t>
            </a:r>
          </a:p>
          <a:p>
            <a:endParaRPr lang="en-US" dirty="0"/>
          </a:p>
          <a:p>
            <a:pPr>
              <a:buFont typeface="Arial" pitchFamily="34" charset="0"/>
              <a:buChar char="•"/>
            </a:pPr>
            <a:r>
              <a:rPr lang="en-US" dirty="0"/>
              <a:t> The dust of stars spewed out in supernovae explosions accumulate into planets</a:t>
            </a:r>
          </a:p>
          <a:p>
            <a:pPr>
              <a:buFont typeface="Arial" pitchFamily="34" charset="0"/>
              <a:buChar char="•"/>
            </a:pPr>
            <a:endParaRPr lang="en-US" dirty="0"/>
          </a:p>
          <a:p>
            <a:pPr>
              <a:buFont typeface="Arial" pitchFamily="34" charset="0"/>
              <a:buChar char="•"/>
            </a:pPr>
            <a:r>
              <a:rPr lang="en-US" dirty="0"/>
              <a:t>Carbon atoms concatenate into complex molecules while the relentless energy from stars animate their ever-more-sophisticated dance of self-replication.</a:t>
            </a:r>
          </a:p>
          <a:p>
            <a:pPr>
              <a:buFont typeface="Arial" pitchFamily="34" charset="0"/>
              <a:buChar char="•"/>
            </a:pPr>
            <a:endParaRPr lang="en-US" dirty="0"/>
          </a:p>
          <a:p>
            <a:pPr>
              <a:buFont typeface="Arial" pitchFamily="34" charset="0"/>
              <a:buChar char="•"/>
            </a:pPr>
            <a:r>
              <a:rPr lang="en-US" dirty="0"/>
              <a:t>And out of the stardust living creatures emerge to observe the universe and ponder its mystery</a:t>
            </a:r>
          </a:p>
        </p:txBody>
      </p:sp>
      <p:pic>
        <p:nvPicPr>
          <p:cNvPr id="17411" name="Picture 3"/>
          <p:cNvPicPr>
            <a:picLocks noChangeAspect="1" noChangeArrowheads="1"/>
          </p:cNvPicPr>
          <p:nvPr/>
        </p:nvPicPr>
        <p:blipFill>
          <a:blip r:embed="rId5"/>
          <a:srcRect/>
          <a:stretch>
            <a:fillRect/>
          </a:stretch>
        </p:blipFill>
        <p:spPr bwMode="auto">
          <a:xfrm flipH="1">
            <a:off x="685800" y="2971800"/>
            <a:ext cx="2590801" cy="35814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Outstanding Mysteries – The Matter Antimatter Asymmetry</a:t>
            </a:r>
          </a:p>
        </p:txBody>
      </p:sp>
      <p:pic>
        <p:nvPicPr>
          <p:cNvPr id="9218" name="Picture 2"/>
          <p:cNvPicPr>
            <a:picLocks noChangeAspect="1" noChangeArrowheads="1"/>
          </p:cNvPicPr>
          <p:nvPr/>
        </p:nvPicPr>
        <p:blipFill>
          <a:blip r:embed="rId3"/>
          <a:srcRect/>
          <a:stretch>
            <a:fillRect/>
          </a:stretch>
        </p:blipFill>
        <p:spPr bwMode="auto">
          <a:xfrm>
            <a:off x="685800" y="1323975"/>
            <a:ext cx="2667000" cy="3324225"/>
          </a:xfrm>
          <a:prstGeom prst="rect">
            <a:avLst/>
          </a:prstGeom>
          <a:noFill/>
          <a:ln w="9525">
            <a:noFill/>
            <a:miter lim="800000"/>
            <a:headEnd/>
            <a:tailEnd/>
          </a:ln>
          <a:effectLst/>
        </p:spPr>
      </p:pic>
      <p:sp>
        <p:nvSpPr>
          <p:cNvPr id="4" name="TextBox 3"/>
          <p:cNvSpPr txBox="1"/>
          <p:nvPr/>
        </p:nvSpPr>
        <p:spPr>
          <a:xfrm>
            <a:off x="2514600" y="849868"/>
            <a:ext cx="4495800" cy="369332"/>
          </a:xfrm>
          <a:prstGeom prst="rect">
            <a:avLst/>
          </a:prstGeom>
          <a:noFill/>
        </p:spPr>
        <p:txBody>
          <a:bodyPr wrap="square" rtlCol="0">
            <a:spAutoFit/>
          </a:bodyPr>
          <a:lstStyle/>
          <a:p>
            <a:r>
              <a:rPr lang="en-US" u="sng" dirty="0"/>
              <a:t>Where is all the antimatter in the universe?</a:t>
            </a:r>
          </a:p>
        </p:txBody>
      </p:sp>
      <p:sp>
        <p:nvSpPr>
          <p:cNvPr id="5" name="TextBox 4"/>
          <p:cNvSpPr txBox="1"/>
          <p:nvPr/>
        </p:nvSpPr>
        <p:spPr>
          <a:xfrm>
            <a:off x="3657600" y="1274088"/>
            <a:ext cx="5334000" cy="5355312"/>
          </a:xfrm>
          <a:prstGeom prst="rect">
            <a:avLst/>
          </a:prstGeom>
          <a:solidFill>
            <a:srgbClr val="FFFF00"/>
          </a:solidFill>
          <a:ln>
            <a:solidFill>
              <a:srgbClr val="FF0000"/>
            </a:solidFill>
          </a:ln>
        </p:spPr>
        <p:txBody>
          <a:bodyPr wrap="square" rtlCol="0">
            <a:spAutoFit/>
          </a:bodyPr>
          <a:lstStyle/>
          <a:p>
            <a:r>
              <a:rPr lang="en-US" dirty="0"/>
              <a:t>If the universe began from pure energy, we should have equal amounts of matter and antimatter.</a:t>
            </a:r>
          </a:p>
          <a:p>
            <a:endParaRPr lang="en-US" dirty="0"/>
          </a:p>
          <a:p>
            <a:r>
              <a:rPr lang="en-US" dirty="0"/>
              <a:t>But if we did have equal amounts of matter and antimatter, they would have annihilated each other out eventually.</a:t>
            </a:r>
          </a:p>
          <a:p>
            <a:endParaRPr lang="en-US" dirty="0"/>
          </a:p>
          <a:p>
            <a:r>
              <a:rPr lang="en-US" dirty="0"/>
              <a:t>We are still here and no naturally occurring antimatter is in sight! We’ve looked as near and as far into the universe as we could and there is no evidence for antimatter agglomerations.</a:t>
            </a:r>
          </a:p>
          <a:p>
            <a:endParaRPr lang="en-US" dirty="0"/>
          </a:p>
          <a:p>
            <a:r>
              <a:rPr lang="en-US" dirty="0"/>
              <a:t>For every billion particle-antiparticle pairs produced during </a:t>
            </a:r>
            <a:r>
              <a:rPr lang="en-US" dirty="0" err="1"/>
              <a:t>baryogenesis</a:t>
            </a:r>
            <a:r>
              <a:rPr lang="en-US" dirty="0"/>
              <a:t> (10</a:t>
            </a:r>
            <a:r>
              <a:rPr lang="en-US" baseline="30000" dirty="0"/>
              <a:t>-6</a:t>
            </a:r>
            <a:r>
              <a:rPr lang="en-US" dirty="0"/>
              <a:t> seconds after the Big Bang), there seems to have been an excess of one particle. Everything we see in the universe today is that excess.</a:t>
            </a:r>
          </a:p>
          <a:p>
            <a:endParaRPr lang="en-US" dirty="0"/>
          </a:p>
          <a:p>
            <a:r>
              <a:rPr lang="en-US" dirty="0"/>
              <a:t>Some laws of nature may not be impartial towards matter and antimatter. (</a:t>
            </a:r>
            <a:r>
              <a:rPr lang="en-US" i="1" dirty="0"/>
              <a:t>Charge-Parity Violation</a:t>
            </a:r>
            <a:r>
              <a:rPr lang="en-US" dirty="0"/>
              <a:t>)</a:t>
            </a:r>
          </a:p>
        </p:txBody>
      </p:sp>
      <p:pic>
        <p:nvPicPr>
          <p:cNvPr id="9219" name="Picture 3"/>
          <p:cNvPicPr>
            <a:picLocks noChangeAspect="1" noChangeArrowheads="1"/>
          </p:cNvPicPr>
          <p:nvPr/>
        </p:nvPicPr>
        <p:blipFill>
          <a:blip r:embed="rId4"/>
          <a:srcRect/>
          <a:stretch>
            <a:fillRect/>
          </a:stretch>
        </p:blipFill>
        <p:spPr bwMode="auto">
          <a:xfrm>
            <a:off x="533400" y="4876800"/>
            <a:ext cx="3048000" cy="1524000"/>
          </a:xfrm>
          <a:prstGeom prst="rect">
            <a:avLst/>
          </a:prstGeom>
          <a:noFill/>
          <a:ln w="9525">
            <a:noFill/>
            <a:miter lim="800000"/>
            <a:headEnd/>
            <a:tailEnd/>
          </a:ln>
          <a:effectLst/>
        </p:spPr>
      </p:pic>
      <p:sp>
        <p:nvSpPr>
          <p:cNvPr id="7" name="TextBox 6"/>
          <p:cNvSpPr txBox="1"/>
          <p:nvPr/>
        </p:nvSpPr>
        <p:spPr>
          <a:xfrm>
            <a:off x="533400" y="6427113"/>
            <a:ext cx="2895600" cy="430887"/>
          </a:xfrm>
          <a:prstGeom prst="rect">
            <a:avLst/>
          </a:prstGeom>
          <a:noFill/>
        </p:spPr>
        <p:txBody>
          <a:bodyPr wrap="square" rtlCol="0">
            <a:spAutoFit/>
          </a:bodyPr>
          <a:lstStyle/>
          <a:p>
            <a:r>
              <a:rPr lang="en-US" sz="1100" dirty="0">
                <a:solidFill>
                  <a:schemeClr val="tx1">
                    <a:lumMod val="75000"/>
                    <a:lumOff val="25000"/>
                  </a:schemeClr>
                </a:solidFill>
              </a:rPr>
              <a:t>The </a:t>
            </a:r>
            <a:r>
              <a:rPr lang="en-US" sz="1100" b="1" dirty="0">
                <a:solidFill>
                  <a:schemeClr val="tx1">
                    <a:lumMod val="75000"/>
                    <a:lumOff val="25000"/>
                  </a:schemeClr>
                </a:solidFill>
              </a:rPr>
              <a:t>cosmic microwave background </a:t>
            </a:r>
            <a:r>
              <a:rPr lang="en-US" sz="1100" dirty="0">
                <a:solidFill>
                  <a:schemeClr val="tx1">
                    <a:lumMod val="75000"/>
                    <a:lumOff val="25000"/>
                  </a:schemeClr>
                </a:solidFill>
              </a:rPr>
              <a:t>shows no patch of antimatter</a:t>
            </a:r>
          </a:p>
        </p:txBody>
      </p:sp>
    </p:spTree>
    <p:extLst>
      <p:ext uri="{BB962C8B-B14F-4D97-AF65-F5344CB8AC3E}">
        <p14:creationId xmlns:p14="http://schemas.microsoft.com/office/powerpoint/2010/main" val="2846134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PR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609600"/>
            <a:ext cx="85725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FFFFFF"/>
                </a:solidFill>
                <a:latin typeface="Times New Roman" pitchFamily="18" charset="0"/>
                <a:cs typeface="Times New Roman" pitchFamily="18" charset="0"/>
              </a:rPr>
              <a:t>19</a:t>
            </a:r>
            <a:r>
              <a:rPr lang="en-US" sz="2800" baseline="30000">
                <a:solidFill>
                  <a:srgbClr val="FFFFFF"/>
                </a:solidFill>
                <a:latin typeface="Times New Roman" pitchFamily="18" charset="0"/>
                <a:cs typeface="Times New Roman" pitchFamily="18" charset="0"/>
              </a:rPr>
              <a:t>th</a:t>
            </a:r>
            <a:r>
              <a:rPr lang="en-US" sz="2800">
                <a:solidFill>
                  <a:srgbClr val="FFFFFF"/>
                </a:solidFill>
                <a:latin typeface="Times New Roman" pitchFamily="18" charset="0"/>
                <a:cs typeface="Times New Roman" pitchFamily="18" charset="0"/>
              </a:rPr>
              <a:t> September Malfunction</a:t>
            </a:r>
          </a:p>
        </p:txBody>
      </p:sp>
      <p:sp>
        <p:nvSpPr>
          <p:cNvPr id="135171" name="Text Box 8"/>
          <p:cNvSpPr txBox="1">
            <a:spLocks noChangeArrowheads="1"/>
          </p:cNvSpPr>
          <p:nvPr/>
        </p:nvSpPr>
        <p:spPr bwMode="auto">
          <a:xfrm>
            <a:off x="304800" y="6324600"/>
            <a:ext cx="8382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t>Repairs under way to be ready for physics by the </a:t>
            </a:r>
            <a:r>
              <a:rPr lang="en-US" sz="1800" i="1"/>
              <a:t>summer of 2009</a:t>
            </a:r>
          </a:p>
        </p:txBody>
      </p:sp>
    </p:spTree>
    <p:extLst>
      <p:ext uri="{BB962C8B-B14F-4D97-AF65-F5344CB8AC3E}">
        <p14:creationId xmlns:p14="http://schemas.microsoft.com/office/powerpoint/2010/main" val="2302554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Is this Dangerous?</a:t>
            </a:r>
          </a:p>
        </p:txBody>
      </p:sp>
      <p:sp>
        <p:nvSpPr>
          <p:cNvPr id="141314" name="Text Box 7"/>
          <p:cNvSpPr txBox="1">
            <a:spLocks noChangeArrowheads="1"/>
          </p:cNvSpPr>
          <p:nvPr/>
        </p:nvSpPr>
        <p:spPr bwMode="auto">
          <a:xfrm>
            <a:off x="4800600" y="1562100"/>
            <a:ext cx="4114800"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dirty="0"/>
              <a:t>The LHC collides particles with 14 </a:t>
            </a:r>
            <a:r>
              <a:rPr lang="en-US" sz="1800" dirty="0" err="1"/>
              <a:t>TeV</a:t>
            </a:r>
            <a:r>
              <a:rPr lang="en-US" sz="1800" dirty="0"/>
              <a:t> in the center of mass frame which corresponds to 10</a:t>
            </a:r>
            <a:r>
              <a:rPr lang="en-US" sz="1800" baseline="30000" dirty="0"/>
              <a:t>17 </a:t>
            </a:r>
            <a:r>
              <a:rPr lang="en-US" sz="1800" dirty="0"/>
              <a:t>eV collision with a fixed target. </a:t>
            </a:r>
          </a:p>
          <a:p>
            <a:pPr eaLnBrk="1" hangingPunct="1">
              <a:spcBef>
                <a:spcPct val="50000"/>
              </a:spcBef>
            </a:pPr>
            <a:r>
              <a:rPr lang="en-US" sz="1800" dirty="0"/>
              <a:t>Cosmic rays from outer space routinely bombard the earth and its atmosphere with up to 10</a:t>
            </a:r>
            <a:r>
              <a:rPr lang="en-US" sz="1800" baseline="30000" dirty="0"/>
              <a:t>20</a:t>
            </a:r>
            <a:r>
              <a:rPr lang="en-US" sz="1800" dirty="0"/>
              <a:t> eV. </a:t>
            </a:r>
          </a:p>
          <a:p>
            <a:pPr eaLnBrk="1" hangingPunct="1">
              <a:spcBef>
                <a:spcPct val="50000"/>
              </a:spcBef>
            </a:pPr>
            <a:r>
              <a:rPr lang="en-US" sz="1800" dirty="0"/>
              <a:t>3x10</a:t>
            </a:r>
            <a:r>
              <a:rPr lang="en-US" sz="1800" baseline="30000" dirty="0"/>
              <a:t>22</a:t>
            </a:r>
            <a:r>
              <a:rPr lang="en-US" sz="1800" dirty="0"/>
              <a:t> cosmic rays with energies above 10</a:t>
            </a:r>
            <a:r>
              <a:rPr lang="en-US" sz="1800" baseline="30000" dirty="0"/>
              <a:t>17</a:t>
            </a:r>
            <a:r>
              <a:rPr lang="en-US" sz="1800" dirty="0"/>
              <a:t> eV are estimated to have collided with the earth since its formation.</a:t>
            </a:r>
          </a:p>
          <a:p>
            <a:pPr eaLnBrk="1" hangingPunct="1">
              <a:spcBef>
                <a:spcPct val="50000"/>
              </a:spcBef>
            </a:pPr>
            <a:r>
              <a:rPr lang="en-US" sz="1800" dirty="0"/>
              <a:t>The LHC running over 10 years have been repeated billions of times in the sun already!</a:t>
            </a:r>
          </a:p>
        </p:txBody>
      </p:sp>
      <p:pic>
        <p:nvPicPr>
          <p:cNvPr id="141315" name="Picture 9" descr="crshower2_n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30388"/>
            <a:ext cx="4570413"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6" name="Rectangle 10"/>
          <p:cNvSpPr>
            <a:spLocks noChangeArrowheads="1"/>
          </p:cNvSpPr>
          <p:nvPr/>
        </p:nvSpPr>
        <p:spPr bwMode="auto">
          <a:xfrm>
            <a:off x="1447800" y="1143000"/>
            <a:ext cx="1870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b="1"/>
              <a:t>Cosmic Rays</a:t>
            </a:r>
          </a:p>
        </p:txBody>
      </p:sp>
    </p:spTree>
    <p:extLst>
      <p:ext uri="{BB962C8B-B14F-4D97-AF65-F5344CB8AC3E}">
        <p14:creationId xmlns:p14="http://schemas.microsoft.com/office/powerpoint/2010/main" val="1019311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Is this Dangerous?</a:t>
            </a:r>
          </a:p>
        </p:txBody>
      </p:sp>
      <p:sp>
        <p:nvSpPr>
          <p:cNvPr id="143362" name="Text Box 3"/>
          <p:cNvSpPr txBox="1">
            <a:spLocks noChangeArrowheads="1"/>
          </p:cNvSpPr>
          <p:nvPr/>
        </p:nvSpPr>
        <p:spPr bwMode="auto">
          <a:xfrm>
            <a:off x="4800600" y="2586038"/>
            <a:ext cx="4114800" cy="229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Some speculative theories predict the formation of microscopic black holes at the LHC.</a:t>
            </a:r>
          </a:p>
          <a:p>
            <a:pPr eaLnBrk="1" hangingPunct="1">
              <a:spcBef>
                <a:spcPct val="50000"/>
              </a:spcBef>
            </a:pPr>
            <a:r>
              <a:rPr lang="en-US" sz="1800"/>
              <a:t>All these theories also predict instantaneous evaporation of such black holes into showers of particles.</a:t>
            </a:r>
          </a:p>
          <a:p>
            <a:pPr eaLnBrk="1" hangingPunct="1">
              <a:spcBef>
                <a:spcPct val="50000"/>
              </a:spcBef>
            </a:pPr>
            <a:r>
              <a:rPr lang="en-US" sz="1800"/>
              <a:t>No time to accrete matter.</a:t>
            </a:r>
          </a:p>
        </p:txBody>
      </p:sp>
      <p:sp>
        <p:nvSpPr>
          <p:cNvPr id="143363" name="Rectangle 5"/>
          <p:cNvSpPr>
            <a:spLocks noChangeArrowheads="1"/>
          </p:cNvSpPr>
          <p:nvPr/>
        </p:nvSpPr>
        <p:spPr bwMode="auto">
          <a:xfrm>
            <a:off x="946150" y="1447800"/>
            <a:ext cx="3397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b="1"/>
              <a:t>Microscopic Black Holes</a:t>
            </a:r>
          </a:p>
        </p:txBody>
      </p:sp>
      <p:pic>
        <p:nvPicPr>
          <p:cNvPr id="143364" name="Picture 7" descr="AV117MicroBlack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333625"/>
            <a:ext cx="37719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635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Times New Roman" pitchFamily="18" charset="0"/>
                <a:cs typeface="Times New Roman" pitchFamily="18" charset="0"/>
              </a:rPr>
              <a:t>Is this Dangerous?</a:t>
            </a:r>
          </a:p>
        </p:txBody>
      </p:sp>
      <p:sp>
        <p:nvSpPr>
          <p:cNvPr id="145410" name="Text Box 3"/>
          <p:cNvSpPr txBox="1">
            <a:spLocks noChangeArrowheads="1"/>
          </p:cNvSpPr>
          <p:nvPr/>
        </p:nvSpPr>
        <p:spPr bwMode="auto">
          <a:xfrm>
            <a:off x="4800600" y="2209800"/>
            <a:ext cx="4114800"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Strangelets are highly speculative conglomerations of equal amounts of up, down and strange quarks which may be stable.</a:t>
            </a:r>
          </a:p>
          <a:p>
            <a:pPr eaLnBrk="1" hangingPunct="1">
              <a:spcBef>
                <a:spcPct val="50000"/>
              </a:spcBef>
            </a:pPr>
            <a:r>
              <a:rPr lang="en-US" sz="1800"/>
              <a:t>Never observed in nature or in heavy ion collision experiments at the Relativistic Heavy Ion Collider.</a:t>
            </a:r>
          </a:p>
          <a:p>
            <a:pPr eaLnBrk="1" hangingPunct="1">
              <a:spcBef>
                <a:spcPct val="50000"/>
              </a:spcBef>
            </a:pPr>
            <a:r>
              <a:rPr lang="en-US" sz="1800"/>
              <a:t>Probability of forming strangelet decreases with increase in collision energy. LHC has higher energy collision than RHIC.</a:t>
            </a:r>
          </a:p>
        </p:txBody>
      </p:sp>
      <p:sp>
        <p:nvSpPr>
          <p:cNvPr id="145411" name="Rectangle 4"/>
          <p:cNvSpPr>
            <a:spLocks noChangeArrowheads="1"/>
          </p:cNvSpPr>
          <p:nvPr/>
        </p:nvSpPr>
        <p:spPr bwMode="auto">
          <a:xfrm>
            <a:off x="1560513" y="1447800"/>
            <a:ext cx="16398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b="1"/>
              <a:t>Strangelets</a:t>
            </a:r>
          </a:p>
        </p:txBody>
      </p:sp>
      <p:pic>
        <p:nvPicPr>
          <p:cNvPr id="145412" name="Picture 7" descr="File:First Gold Beam-Beam Collision Events at RHIC at 100 100 GeV c per beam recorded by S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460875" cy="343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5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397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FFFFFF"/>
                </a:solidFill>
                <a:latin typeface="Times New Roman" pitchFamily="18" charset="0"/>
                <a:cs typeface="Times New Roman" pitchFamily="18" charset="0"/>
              </a:rPr>
              <a:t>Mass and Energy in Electron Volts</a:t>
            </a:r>
          </a:p>
        </p:txBody>
      </p:sp>
      <p:sp>
        <p:nvSpPr>
          <p:cNvPr id="147458" name="Line 5"/>
          <p:cNvSpPr>
            <a:spLocks noChangeShapeType="1"/>
          </p:cNvSpPr>
          <p:nvPr/>
        </p:nvSpPr>
        <p:spPr bwMode="auto">
          <a:xfrm>
            <a:off x="1485900" y="1905000"/>
            <a:ext cx="0" cy="1828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7459" name="Line 6"/>
          <p:cNvSpPr>
            <a:spLocks noChangeShapeType="1"/>
          </p:cNvSpPr>
          <p:nvPr/>
        </p:nvSpPr>
        <p:spPr bwMode="auto">
          <a:xfrm>
            <a:off x="3314700" y="1905000"/>
            <a:ext cx="0" cy="1828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7460" name="Line 7"/>
          <p:cNvSpPr>
            <a:spLocks noChangeShapeType="1"/>
          </p:cNvSpPr>
          <p:nvPr/>
        </p:nvSpPr>
        <p:spPr bwMode="auto">
          <a:xfrm>
            <a:off x="2400300" y="1295400"/>
            <a:ext cx="0" cy="381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7461" name="Line 8"/>
          <p:cNvSpPr>
            <a:spLocks noChangeShapeType="1"/>
          </p:cNvSpPr>
          <p:nvPr/>
        </p:nvSpPr>
        <p:spPr bwMode="auto">
          <a:xfrm>
            <a:off x="2476500" y="1447800"/>
            <a:ext cx="0" cy="152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7462" name="Freeform 11"/>
          <p:cNvSpPr>
            <a:spLocks/>
          </p:cNvSpPr>
          <p:nvPr/>
        </p:nvSpPr>
        <p:spPr bwMode="auto">
          <a:xfrm>
            <a:off x="381000" y="1295400"/>
            <a:ext cx="2019300" cy="1816100"/>
          </a:xfrm>
          <a:custGeom>
            <a:avLst/>
            <a:gdLst>
              <a:gd name="T0" fmla="*/ 2147483647 w 1272"/>
              <a:gd name="T1" fmla="*/ 2147483647 h 1144"/>
              <a:gd name="T2" fmla="*/ 2147483647 w 1272"/>
              <a:gd name="T3" fmla="*/ 2147483647 h 1144"/>
              <a:gd name="T4" fmla="*/ 2147483647 w 1272"/>
              <a:gd name="T5" fmla="*/ 2147483647 h 1144"/>
              <a:gd name="T6" fmla="*/ 2147483647 w 1272"/>
              <a:gd name="T7" fmla="*/ 2147483647 h 1144"/>
              <a:gd name="T8" fmla="*/ 0 60000 65536"/>
              <a:gd name="T9" fmla="*/ 0 60000 65536"/>
              <a:gd name="T10" fmla="*/ 0 60000 65536"/>
              <a:gd name="T11" fmla="*/ 0 60000 65536"/>
              <a:gd name="T12" fmla="*/ 0 w 1272"/>
              <a:gd name="T13" fmla="*/ 0 h 1144"/>
              <a:gd name="T14" fmla="*/ 1272 w 1272"/>
              <a:gd name="T15" fmla="*/ 1144 h 1144"/>
            </a:gdLst>
            <a:ahLst/>
            <a:cxnLst>
              <a:cxn ang="T8">
                <a:pos x="T0" y="T1"/>
              </a:cxn>
              <a:cxn ang="T9">
                <a:pos x="T2" y="T3"/>
              </a:cxn>
              <a:cxn ang="T10">
                <a:pos x="T4" y="T5"/>
              </a:cxn>
              <a:cxn ang="T11">
                <a:pos x="T6" y="T7"/>
              </a:cxn>
            </a:cxnLst>
            <a:rect l="T12" t="T13" r="T14" b="T15"/>
            <a:pathLst>
              <a:path w="1272" h="1144">
                <a:moveTo>
                  <a:pt x="1272" y="144"/>
                </a:moveTo>
                <a:cubicBezTo>
                  <a:pt x="868" y="72"/>
                  <a:pt x="464" y="0"/>
                  <a:pt x="264" y="144"/>
                </a:cubicBezTo>
                <a:cubicBezTo>
                  <a:pt x="64" y="288"/>
                  <a:pt x="0" y="872"/>
                  <a:pt x="72" y="1008"/>
                </a:cubicBezTo>
                <a:cubicBezTo>
                  <a:pt x="144" y="1144"/>
                  <a:pt x="420" y="1052"/>
                  <a:pt x="696" y="96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463" name="Freeform 13"/>
          <p:cNvSpPr>
            <a:spLocks/>
          </p:cNvSpPr>
          <p:nvPr/>
        </p:nvSpPr>
        <p:spPr bwMode="auto">
          <a:xfrm>
            <a:off x="2476500" y="1308100"/>
            <a:ext cx="1930400" cy="1727200"/>
          </a:xfrm>
          <a:custGeom>
            <a:avLst/>
            <a:gdLst>
              <a:gd name="T0" fmla="*/ 0 w 1216"/>
              <a:gd name="T1" fmla="*/ 2147483647 h 1088"/>
              <a:gd name="T2" fmla="*/ 2147483647 w 1216"/>
              <a:gd name="T3" fmla="*/ 2147483647 h 1088"/>
              <a:gd name="T4" fmla="*/ 2147483647 w 1216"/>
              <a:gd name="T5" fmla="*/ 2147483647 h 1088"/>
              <a:gd name="T6" fmla="*/ 2147483647 w 1216"/>
              <a:gd name="T7" fmla="*/ 2147483647 h 1088"/>
              <a:gd name="T8" fmla="*/ 0 60000 65536"/>
              <a:gd name="T9" fmla="*/ 0 60000 65536"/>
              <a:gd name="T10" fmla="*/ 0 60000 65536"/>
              <a:gd name="T11" fmla="*/ 0 60000 65536"/>
              <a:gd name="T12" fmla="*/ 0 w 1216"/>
              <a:gd name="T13" fmla="*/ 0 h 1088"/>
              <a:gd name="T14" fmla="*/ 1216 w 1216"/>
              <a:gd name="T15" fmla="*/ 1088 h 1088"/>
            </a:gdLst>
            <a:ahLst/>
            <a:cxnLst>
              <a:cxn ang="T8">
                <a:pos x="T0" y="T1"/>
              </a:cxn>
              <a:cxn ang="T9">
                <a:pos x="T2" y="T3"/>
              </a:cxn>
              <a:cxn ang="T10">
                <a:pos x="T4" y="T5"/>
              </a:cxn>
              <a:cxn ang="T11">
                <a:pos x="T6" y="T7"/>
              </a:cxn>
            </a:cxnLst>
            <a:rect l="T12" t="T13" r="T14" b="T15"/>
            <a:pathLst>
              <a:path w="1216" h="1088">
                <a:moveTo>
                  <a:pt x="0" y="136"/>
                </a:moveTo>
                <a:cubicBezTo>
                  <a:pt x="448" y="68"/>
                  <a:pt x="896" y="0"/>
                  <a:pt x="1056" y="136"/>
                </a:cubicBezTo>
                <a:cubicBezTo>
                  <a:pt x="1216" y="272"/>
                  <a:pt x="1048" y="816"/>
                  <a:pt x="960" y="952"/>
                </a:cubicBezTo>
                <a:cubicBezTo>
                  <a:pt x="872" y="1088"/>
                  <a:pt x="600" y="952"/>
                  <a:pt x="528" y="95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0847" name="Oval 15"/>
          <p:cNvSpPr>
            <a:spLocks noChangeArrowheads="1"/>
          </p:cNvSpPr>
          <p:nvPr/>
        </p:nvSpPr>
        <p:spPr bwMode="auto">
          <a:xfrm>
            <a:off x="1485900" y="2819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7465" name="Text Box 16"/>
          <p:cNvSpPr txBox="1">
            <a:spLocks noChangeArrowheads="1"/>
          </p:cNvSpPr>
          <p:nvPr/>
        </p:nvSpPr>
        <p:spPr bwMode="auto">
          <a:xfrm>
            <a:off x="2057400" y="1690688"/>
            <a:ext cx="914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1 Volt</a:t>
            </a:r>
          </a:p>
        </p:txBody>
      </p:sp>
      <p:sp>
        <p:nvSpPr>
          <p:cNvPr id="147466" name="Text Box 17"/>
          <p:cNvSpPr txBox="1">
            <a:spLocks noChangeArrowheads="1"/>
          </p:cNvSpPr>
          <p:nvPr/>
        </p:nvSpPr>
        <p:spPr bwMode="auto">
          <a:xfrm>
            <a:off x="1447800" y="2819400"/>
            <a:ext cx="457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e</a:t>
            </a:r>
            <a:r>
              <a:rPr lang="en-US" sz="1800" baseline="30000"/>
              <a:t>-</a:t>
            </a:r>
          </a:p>
        </p:txBody>
      </p:sp>
      <p:sp>
        <p:nvSpPr>
          <p:cNvPr id="147467" name="Text Box 18"/>
          <p:cNvSpPr txBox="1">
            <a:spLocks noChangeArrowheads="1"/>
          </p:cNvSpPr>
          <p:nvPr/>
        </p:nvSpPr>
        <p:spPr bwMode="auto">
          <a:xfrm>
            <a:off x="457200" y="4619625"/>
            <a:ext cx="8153400" cy="1476375"/>
          </a:xfrm>
          <a:prstGeom prst="rect">
            <a:avLst/>
          </a:prstGeom>
          <a:solidFill>
            <a:srgbClr val="FF99CC"/>
          </a:solidFill>
          <a:ln w="9525">
            <a:solidFill>
              <a:srgbClr val="FF00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Einstein</a:t>
            </a:r>
            <a:r>
              <a:rPr lang="ja-JP" altLang="en-US" sz="1800"/>
              <a:t>’</a:t>
            </a:r>
            <a:r>
              <a:rPr lang="en-US" altLang="ja-JP" sz="1800"/>
              <a:t>s mass-energy equivalence allows us to quote mass in terms of energy.</a:t>
            </a:r>
            <a:endParaRPr lang="en-US" altLang="ja-JP" sz="1800">
              <a:cs typeface="Times New Roman" charset="0"/>
            </a:endParaRPr>
          </a:p>
          <a:p>
            <a:pPr eaLnBrk="1" hangingPunct="1">
              <a:spcBef>
                <a:spcPct val="50000"/>
              </a:spcBef>
            </a:pPr>
            <a:r>
              <a:rPr lang="en-US" sz="1800"/>
              <a:t>The mass of subatomic particles are quoted in eV, MeV (million electron volts), GeV (billion electron volts) and TeV (thousand billion electron volts).</a:t>
            </a:r>
          </a:p>
          <a:p>
            <a:pPr algn="ctr" eaLnBrk="1" hangingPunct="1">
              <a:spcBef>
                <a:spcPct val="50000"/>
              </a:spcBef>
            </a:pPr>
            <a:r>
              <a:rPr lang="en-US" sz="1800"/>
              <a:t>mass of a proton = 1.67×10</a:t>
            </a:r>
            <a:r>
              <a:rPr lang="en-US" sz="1800" baseline="30000"/>
              <a:t>−27</a:t>
            </a:r>
            <a:r>
              <a:rPr lang="en-US" sz="1800"/>
              <a:t> kg = 938 MeV/c</a:t>
            </a:r>
            <a:r>
              <a:rPr lang="en-US" sz="1800" baseline="30000"/>
              <a:t>2</a:t>
            </a:r>
            <a:r>
              <a:rPr lang="en-US" sz="1800"/>
              <a:t> ≈ 1 GeV</a:t>
            </a:r>
          </a:p>
        </p:txBody>
      </p:sp>
      <p:sp>
        <p:nvSpPr>
          <p:cNvPr id="147468" name="Text Box 19"/>
          <p:cNvSpPr txBox="1">
            <a:spLocks noChangeArrowheads="1"/>
          </p:cNvSpPr>
          <p:nvPr/>
        </p:nvSpPr>
        <p:spPr bwMode="auto">
          <a:xfrm>
            <a:off x="4724400" y="1981200"/>
            <a:ext cx="4343400" cy="1338263"/>
          </a:xfrm>
          <a:prstGeom prst="rect">
            <a:avLst/>
          </a:prstGeom>
          <a:solidFill>
            <a:srgbClr val="99CCFF"/>
          </a:solidFill>
          <a:ln w="9525">
            <a:solidFill>
              <a:schemeClr val="accent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t>1 eV = kinetic energy gained by an electron when it accelerates through an electrostatic potential of 1 volt</a:t>
            </a:r>
          </a:p>
          <a:p>
            <a:pPr algn="ctr" eaLnBrk="1" hangingPunct="1">
              <a:spcBef>
                <a:spcPct val="50000"/>
              </a:spcBef>
            </a:pPr>
            <a:r>
              <a:rPr lang="en-US" sz="1800"/>
              <a:t>1 eV = 1</a:t>
            </a:r>
            <a:r>
              <a:rPr lang="en-US" sz="1800">
                <a:solidFill>
                  <a:srgbClr val="000000"/>
                </a:solidFill>
              </a:rPr>
              <a:t>.6×10</a:t>
            </a:r>
            <a:r>
              <a:rPr lang="en-US" sz="1800" baseline="30000">
                <a:solidFill>
                  <a:srgbClr val="000000"/>
                </a:solidFill>
              </a:rPr>
              <a:t>−19</a:t>
            </a:r>
            <a:r>
              <a:rPr lang="en-US" sz="1800">
                <a:solidFill>
                  <a:srgbClr val="000000"/>
                </a:solidFill>
              </a:rPr>
              <a:t> J</a:t>
            </a:r>
            <a:r>
              <a:rPr lang="en-US" sz="1800"/>
              <a:t> </a:t>
            </a:r>
          </a:p>
        </p:txBody>
      </p:sp>
    </p:spTree>
    <p:extLst>
      <p:ext uri="{BB962C8B-B14F-4D97-AF65-F5344CB8AC3E}">
        <p14:creationId xmlns:p14="http://schemas.microsoft.com/office/powerpoint/2010/main" val="3622147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fill="hold" grpId="0" nodeType="clickEffect">
                                  <p:stCondLst>
                                    <p:cond delay="0"/>
                                  </p:stCondLst>
                                  <p:childTnLst>
                                    <p:animMotion origin="layout" path="M 3.33333E-6 3.33333E-6 L 0.19166 -0.00556 " pathEditMode="relative" rAng="0" ptsTypes="AA">
                                      <p:cBhvr>
                                        <p:cTn id="6" dur="500" fill="hold"/>
                                        <p:tgtEl>
                                          <p:spTgt spid="120847"/>
                                        </p:tgtEl>
                                        <p:attrNameLst>
                                          <p:attrName>ppt_x</p:attrName>
                                          <p:attrName>ppt_y</p:attrName>
                                        </p:attrNameLst>
                                      </p:cBhvr>
                                      <p:rCtr x="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77000" y="5486400"/>
            <a:ext cx="2185620" cy="1191466"/>
          </a:xfrm>
          <a:prstGeom prst="rect">
            <a:avLst/>
          </a:prstGeom>
        </p:spPr>
      </p:pic>
      <p:sp>
        <p:nvSpPr>
          <p:cNvPr id="4" name="Rectangle 3"/>
          <p:cNvSpPr/>
          <p:nvPr/>
        </p:nvSpPr>
        <p:spPr>
          <a:xfrm>
            <a:off x="0" y="0"/>
            <a:ext cx="91440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What are we searching for?</a:t>
            </a:r>
          </a:p>
        </p:txBody>
      </p:sp>
      <p:cxnSp>
        <p:nvCxnSpPr>
          <p:cNvPr id="5" name="Straight Connector 4"/>
          <p:cNvCxnSpPr/>
          <p:nvPr/>
        </p:nvCxnSpPr>
        <p:spPr>
          <a:xfrm>
            <a:off x="0" y="990600"/>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553200" y="6414746"/>
            <a:ext cx="2133600" cy="365125"/>
          </a:xfrm>
        </p:spPr>
        <p:txBody>
          <a:bodyPr/>
          <a:lstStyle/>
          <a:p>
            <a:fld id="{2D8A0665-2119-D94F-93AA-861800093DE2}" type="slidenum">
              <a:rPr lang="en-US" smtClean="0"/>
              <a:t>68</a:t>
            </a:fld>
            <a:endParaRPr lang="en-US" dirty="0"/>
          </a:p>
        </p:txBody>
      </p:sp>
      <p:sp>
        <p:nvSpPr>
          <p:cNvPr id="20" name="TextBox 19"/>
          <p:cNvSpPr txBox="1"/>
          <p:nvPr/>
        </p:nvSpPr>
        <p:spPr>
          <a:xfrm>
            <a:off x="381000" y="4120277"/>
            <a:ext cx="8001000" cy="2585323"/>
          </a:xfrm>
          <a:prstGeom prst="rect">
            <a:avLst/>
          </a:prstGeom>
          <a:noFill/>
        </p:spPr>
        <p:txBody>
          <a:bodyPr wrap="square" rtlCol="0">
            <a:spAutoFit/>
          </a:bodyPr>
          <a:lstStyle/>
          <a:p>
            <a:pPr marL="285750" indent="-285750">
              <a:buFont typeface="Arial"/>
              <a:buChar char="•"/>
            </a:pPr>
            <a:r>
              <a:rPr lang="en-US" dirty="0"/>
              <a:t>The </a:t>
            </a:r>
            <a:r>
              <a:rPr lang="en-US" b="1" dirty="0"/>
              <a:t>Higgs boson is now a tool </a:t>
            </a:r>
            <a:r>
              <a:rPr lang="en-US" dirty="0"/>
              <a:t>for searches Beyond the Standard Model. No resonant HH production in SM. Negligible non-resonant HH production. Experimentally feasible and important to search for HH resonances.</a:t>
            </a:r>
          </a:p>
          <a:p>
            <a:pPr marL="285750" indent="-285750">
              <a:buFont typeface="Arial"/>
              <a:buChar char="•"/>
            </a:pPr>
            <a:endParaRPr lang="en-US" dirty="0"/>
          </a:p>
          <a:p>
            <a:pPr marL="285750" indent="-285750">
              <a:buFont typeface="Arial"/>
              <a:buChar char="•"/>
            </a:pPr>
            <a:r>
              <a:rPr lang="en-US" dirty="0"/>
              <a:t>Highest Higgs branching fraction to bb. Unearth signal from under </a:t>
            </a:r>
            <a:r>
              <a:rPr lang="en-US" b="1" dirty="0"/>
              <a:t>copious 4-jet QCD background</a:t>
            </a:r>
            <a:r>
              <a:rPr lang="en-US" dirty="0"/>
              <a:t>. We rely on:</a:t>
            </a:r>
          </a:p>
          <a:p>
            <a:pPr marL="742950" lvl="1" indent="-285750">
              <a:buFont typeface="Arial"/>
              <a:buChar char="•"/>
            </a:pPr>
            <a:r>
              <a:rPr lang="en-US" dirty="0"/>
              <a:t>Our most </a:t>
            </a:r>
            <a:r>
              <a:rPr lang="en-US" b="1" dirty="0"/>
              <a:t>powerful b-tagging </a:t>
            </a:r>
            <a:r>
              <a:rPr lang="en-US" dirty="0"/>
              <a:t>algorithm</a:t>
            </a:r>
          </a:p>
          <a:p>
            <a:pPr marL="742950" lvl="1" indent="-285750">
              <a:buFont typeface="Arial"/>
              <a:buChar char="•"/>
            </a:pPr>
            <a:r>
              <a:rPr lang="en-US" b="1" dirty="0"/>
              <a:t>Data-driven modeling </a:t>
            </a:r>
            <a:r>
              <a:rPr lang="en-US" dirty="0"/>
              <a:t>of the QCD multi-jet background</a:t>
            </a:r>
          </a:p>
          <a:p>
            <a:pPr marL="742950" lvl="1" indent="-285750">
              <a:buFont typeface="Arial"/>
              <a:buChar char="•"/>
            </a:pPr>
            <a:r>
              <a:rPr lang="en-US" dirty="0"/>
              <a:t>Good </a:t>
            </a:r>
            <a:r>
              <a:rPr lang="en-US" b="1" dirty="0"/>
              <a:t>m(bb) resolution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397" y="1066800"/>
            <a:ext cx="4198196" cy="2282564"/>
          </a:xfrm>
          <a:prstGeom prst="rect">
            <a:avLst/>
          </a:prstGeom>
        </p:spPr>
      </p:pic>
      <p:sp>
        <p:nvSpPr>
          <p:cNvPr id="7" name="Rectangle 6"/>
          <p:cNvSpPr/>
          <p:nvPr/>
        </p:nvSpPr>
        <p:spPr>
          <a:xfrm>
            <a:off x="1828800" y="3276600"/>
            <a:ext cx="5486400" cy="646331"/>
          </a:xfrm>
          <a:prstGeom prst="rect">
            <a:avLst/>
          </a:prstGeom>
        </p:spPr>
        <p:txBody>
          <a:bodyPr wrap="square">
            <a:spAutoFit/>
          </a:bodyPr>
          <a:lstStyle/>
          <a:p>
            <a:pPr algn="ctr"/>
            <a:r>
              <a:rPr lang="en-US" dirty="0"/>
              <a:t>Any narrow-width resonance, </a:t>
            </a:r>
            <a:r>
              <a:rPr lang="en-US" i="1" dirty="0"/>
              <a:t>X</a:t>
            </a:r>
            <a:r>
              <a:rPr lang="en-US" dirty="0"/>
              <a:t>, decaying to pairs of Standard Model Higgs bosons, decaying to 4 b-jets</a:t>
            </a:r>
          </a:p>
        </p:txBody>
      </p:sp>
    </p:spTree>
    <p:extLst>
      <p:ext uri="{BB962C8B-B14F-4D97-AF65-F5344CB8AC3E}">
        <p14:creationId xmlns:p14="http://schemas.microsoft.com/office/powerpoint/2010/main" val="42866988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mj-lt"/>
              </a:rPr>
              <a:t>Some Theoretical Models for di-Higgs Resonances</a:t>
            </a:r>
          </a:p>
        </p:txBody>
      </p:sp>
      <p:cxnSp>
        <p:nvCxnSpPr>
          <p:cNvPr id="5" name="Straight Connector 4"/>
          <p:cNvCxnSpPr/>
          <p:nvPr/>
        </p:nvCxnSpPr>
        <p:spPr>
          <a:xfrm>
            <a:off x="0" y="990600"/>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920086" y="6441016"/>
            <a:ext cx="2133600" cy="365125"/>
          </a:xfrm>
        </p:spPr>
        <p:txBody>
          <a:bodyPr/>
          <a:lstStyle/>
          <a:p>
            <a:fld id="{2D8A0665-2119-D94F-93AA-861800093DE2}" type="slidenum">
              <a:rPr lang="en-US" smtClean="0"/>
              <a:t>69</a:t>
            </a:fld>
            <a:endParaRPr lang="en-US" dirty="0"/>
          </a:p>
        </p:txBody>
      </p:sp>
      <p:sp>
        <p:nvSpPr>
          <p:cNvPr id="6" name="TextBox 5"/>
          <p:cNvSpPr txBox="1"/>
          <p:nvPr/>
        </p:nvSpPr>
        <p:spPr>
          <a:xfrm>
            <a:off x="87270" y="1143000"/>
            <a:ext cx="4490539" cy="3139321"/>
          </a:xfrm>
          <a:prstGeom prst="rect">
            <a:avLst/>
          </a:prstGeom>
          <a:solidFill>
            <a:srgbClr val="CCFFCC"/>
          </a:solidFill>
          <a:ln>
            <a:solidFill>
              <a:srgbClr val="3366FF"/>
            </a:solidFill>
          </a:ln>
        </p:spPr>
        <p:txBody>
          <a:bodyPr wrap="square" rtlCol="0">
            <a:spAutoFit/>
          </a:bodyPr>
          <a:lstStyle/>
          <a:p>
            <a:pPr algn="ctr"/>
            <a:r>
              <a:rPr lang="en-US" b="1" dirty="0"/>
              <a:t>Warped Extra Dimensions</a:t>
            </a:r>
          </a:p>
          <a:p>
            <a:pPr marL="285750" indent="-285750">
              <a:buFont typeface="Arial"/>
              <a:buChar char="•"/>
            </a:pPr>
            <a:endParaRPr lang="en-US" dirty="0"/>
          </a:p>
          <a:p>
            <a:pPr marL="285750" indent="-285750">
              <a:buFont typeface="Arial"/>
              <a:buChar char="•"/>
            </a:pPr>
            <a:r>
              <a:rPr lang="en-US" dirty="0"/>
              <a:t>A Randall </a:t>
            </a:r>
            <a:r>
              <a:rPr lang="en-US" dirty="0" err="1"/>
              <a:t>Sundrum</a:t>
            </a:r>
            <a:r>
              <a:rPr lang="en-US" dirty="0"/>
              <a:t> (RS1</a:t>
            </a:r>
            <a:r>
              <a:rPr lang="en-US" b="1" dirty="0"/>
              <a:t>) </a:t>
            </a:r>
            <a:r>
              <a:rPr lang="en-US" dirty="0"/>
              <a:t>warped extra dimension model requires a scalar </a:t>
            </a:r>
            <a:r>
              <a:rPr lang="en-US" dirty="0" err="1"/>
              <a:t>radion</a:t>
            </a:r>
            <a:r>
              <a:rPr lang="en-US" dirty="0"/>
              <a:t> to stabilize length of extra dimension</a:t>
            </a:r>
            <a:br>
              <a:rPr lang="en-US" dirty="0"/>
            </a:br>
            <a:r>
              <a:rPr lang="en-US" dirty="0"/>
              <a:t>[</a:t>
            </a:r>
            <a:r>
              <a:rPr lang="en-US" dirty="0">
                <a:hlinkClick r:id="rId3"/>
              </a:rPr>
              <a:t>Goldberger Wise mechanism</a:t>
            </a:r>
            <a:r>
              <a:rPr lang="en-US" dirty="0"/>
              <a:t>]</a:t>
            </a:r>
          </a:p>
          <a:p>
            <a:pPr marL="285750" indent="-285750">
              <a:buFont typeface="Arial"/>
              <a:buChar char="•"/>
            </a:pPr>
            <a:endParaRPr lang="en-US" dirty="0"/>
          </a:p>
          <a:p>
            <a:pPr marL="285750" indent="-285750">
              <a:buFont typeface="Arial"/>
              <a:buChar char="•"/>
            </a:pPr>
            <a:r>
              <a:rPr lang="en-US" dirty="0"/>
              <a:t>A a </a:t>
            </a:r>
            <a:r>
              <a:rPr lang="en-US" dirty="0" err="1"/>
              <a:t>radion</a:t>
            </a:r>
            <a:r>
              <a:rPr lang="en-US" dirty="0"/>
              <a:t> of mass above 250 </a:t>
            </a:r>
            <a:r>
              <a:rPr lang="en-US" dirty="0" err="1"/>
              <a:t>GeV</a:t>
            </a:r>
            <a:r>
              <a:rPr lang="en-US" dirty="0"/>
              <a:t> can decay to two SM Higgs.</a:t>
            </a:r>
            <a:r>
              <a:rPr lang="en-US" baseline="-25000" dirty="0"/>
              <a:t> </a:t>
            </a:r>
            <a:br>
              <a:rPr lang="en-US" dirty="0"/>
            </a:br>
            <a:r>
              <a:rPr lang="en-US" dirty="0"/>
              <a:t>[</a:t>
            </a:r>
            <a:r>
              <a:rPr lang="en-US" dirty="0">
                <a:hlinkClick r:id="rId4"/>
              </a:rPr>
              <a:t>Radion Phenomenology</a:t>
            </a:r>
            <a:r>
              <a:rPr lang="en-US" dirty="0"/>
              <a:t>, </a:t>
            </a:r>
            <a:r>
              <a:rPr lang="en-US" dirty="0" err="1"/>
              <a:t>Csaba</a:t>
            </a:r>
            <a:r>
              <a:rPr lang="en-US" dirty="0"/>
              <a:t> </a:t>
            </a:r>
            <a:r>
              <a:rPr lang="en-US" dirty="0" err="1"/>
              <a:t>Csaki</a:t>
            </a:r>
            <a:r>
              <a:rPr lang="en-US" dirty="0"/>
              <a:t> et al]</a:t>
            </a:r>
          </a:p>
          <a:p>
            <a:endParaRPr lang="en-US" dirty="0"/>
          </a:p>
        </p:txBody>
      </p:sp>
      <p:sp>
        <p:nvSpPr>
          <p:cNvPr id="9" name="TextBox 8"/>
          <p:cNvSpPr txBox="1"/>
          <p:nvPr/>
        </p:nvSpPr>
        <p:spPr>
          <a:xfrm>
            <a:off x="-1343729" y="3175171"/>
            <a:ext cx="184666" cy="369332"/>
          </a:xfrm>
          <a:prstGeom prst="rect">
            <a:avLst/>
          </a:prstGeom>
          <a:noFill/>
        </p:spPr>
        <p:txBody>
          <a:bodyPr wrap="none" rtlCol="0">
            <a:spAutoFit/>
          </a:bodyPr>
          <a:lstStyle/>
          <a:p>
            <a:endParaRPr lang="en-US" dirty="0"/>
          </a:p>
        </p:txBody>
      </p:sp>
      <p:sp>
        <p:nvSpPr>
          <p:cNvPr id="8" name="Rectangle 7"/>
          <p:cNvSpPr/>
          <p:nvPr/>
        </p:nvSpPr>
        <p:spPr>
          <a:xfrm>
            <a:off x="152400" y="4876800"/>
            <a:ext cx="4343400" cy="1477328"/>
          </a:xfrm>
          <a:prstGeom prst="rect">
            <a:avLst/>
          </a:prstGeom>
          <a:solidFill>
            <a:schemeClr val="accent6">
              <a:lumMod val="40000"/>
              <a:lumOff val="60000"/>
            </a:schemeClr>
          </a:solidFill>
          <a:ln>
            <a:solidFill>
              <a:srgbClr val="FF6600"/>
            </a:solidFill>
          </a:ln>
        </p:spPr>
        <p:txBody>
          <a:bodyPr wrap="square">
            <a:spAutoFit/>
          </a:bodyPr>
          <a:lstStyle/>
          <a:p>
            <a:pPr algn="ctr"/>
            <a:r>
              <a:rPr lang="en-US" b="1" dirty="0"/>
              <a:t>Generic Two Higgs Doublet Models</a:t>
            </a:r>
          </a:p>
          <a:p>
            <a:endParaRPr lang="en-US" dirty="0"/>
          </a:p>
          <a:p>
            <a:pPr marL="285750" indent="-285750">
              <a:buFont typeface="Arial"/>
              <a:buChar char="•"/>
            </a:pPr>
            <a:r>
              <a:rPr lang="en-US" dirty="0"/>
              <a:t>5 Higgs bosons: H, h, A, H</a:t>
            </a:r>
            <a:r>
              <a:rPr lang="en-US" baseline="30000" dirty="0"/>
              <a:t>-</a:t>
            </a:r>
            <a:r>
              <a:rPr lang="en-US" dirty="0"/>
              <a:t>, H</a:t>
            </a:r>
            <a:r>
              <a:rPr lang="en-US" baseline="30000" dirty="0"/>
              <a:t>+ </a:t>
            </a:r>
            <a:r>
              <a:rPr lang="en-US" dirty="0"/>
              <a:t>(MSSM)</a:t>
            </a:r>
          </a:p>
          <a:p>
            <a:pPr marL="285750" indent="-285750">
              <a:buFont typeface="Arial"/>
              <a:buChar char="•"/>
            </a:pPr>
            <a:r>
              <a:rPr lang="en-US" dirty="0"/>
              <a:t> If h corresponds to the boson we found,</a:t>
            </a:r>
            <a:br>
              <a:rPr lang="en-US" dirty="0"/>
            </a:br>
            <a:r>
              <a:rPr lang="en-US" dirty="0"/>
              <a:t>  H -&gt; </a:t>
            </a:r>
            <a:r>
              <a:rPr lang="en-US" dirty="0" err="1"/>
              <a:t>hh</a:t>
            </a:r>
            <a:r>
              <a:rPr lang="en-US" dirty="0"/>
              <a:t> is possible</a:t>
            </a:r>
          </a:p>
        </p:txBody>
      </p:sp>
      <p:pic>
        <p:nvPicPr>
          <p:cNvPr id="11" name="Picture 10"/>
          <p:cNvPicPr>
            <a:picLocks noChangeAspect="1"/>
          </p:cNvPicPr>
          <p:nvPr/>
        </p:nvPicPr>
        <p:blipFill>
          <a:blip r:embed="rId5"/>
          <a:stretch>
            <a:fillRect/>
          </a:stretch>
        </p:blipFill>
        <p:spPr>
          <a:xfrm>
            <a:off x="4642939" y="1143000"/>
            <a:ext cx="4410747" cy="2743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4038600"/>
            <a:ext cx="4411346" cy="2478615"/>
          </a:xfrm>
          <a:prstGeom prst="rect">
            <a:avLst/>
          </a:prstGeom>
        </p:spPr>
      </p:pic>
    </p:spTree>
    <p:extLst>
      <p:ext uri="{BB962C8B-B14F-4D97-AF65-F5344CB8AC3E}">
        <p14:creationId xmlns:p14="http://schemas.microsoft.com/office/powerpoint/2010/main" val="111750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iverse.jpg"/>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is everything made of?</a:t>
            </a:r>
          </a:p>
        </p:txBody>
      </p:sp>
      <p:pic>
        <p:nvPicPr>
          <p:cNvPr id="1027" name="Picture 3"/>
          <p:cNvPicPr>
            <a:picLocks noChangeAspect="1" noChangeArrowheads="1"/>
          </p:cNvPicPr>
          <p:nvPr/>
        </p:nvPicPr>
        <p:blipFill>
          <a:blip r:embed="rId4"/>
          <a:srcRect/>
          <a:stretch>
            <a:fillRect/>
          </a:stretch>
        </p:blipFill>
        <p:spPr bwMode="auto">
          <a:xfrm>
            <a:off x="4459901" y="685800"/>
            <a:ext cx="1483699" cy="1981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3429000" y="4572000"/>
            <a:ext cx="2843284" cy="2286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228600" y="2286000"/>
            <a:ext cx="1121915" cy="1095375"/>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2133600" y="762000"/>
            <a:ext cx="1074860" cy="20574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6743700" y="685800"/>
            <a:ext cx="2019300" cy="2423160"/>
          </a:xfrm>
          <a:prstGeom prst="rect">
            <a:avLst/>
          </a:prstGeom>
          <a:noFill/>
          <a:ln w="9525">
            <a:noFill/>
            <a:miter lim="800000"/>
            <a:headEnd/>
            <a:tailEnd/>
          </a:ln>
          <a:effectLst/>
        </p:spPr>
      </p:pic>
      <p:pic>
        <p:nvPicPr>
          <p:cNvPr id="1033" name="Picture 9"/>
          <p:cNvPicPr>
            <a:picLocks noChangeAspect="1" noChangeArrowheads="1"/>
          </p:cNvPicPr>
          <p:nvPr/>
        </p:nvPicPr>
        <p:blipFill>
          <a:blip r:embed="rId9"/>
          <a:srcRect/>
          <a:stretch>
            <a:fillRect/>
          </a:stretch>
        </p:blipFill>
        <p:spPr bwMode="auto">
          <a:xfrm>
            <a:off x="7391400" y="3124200"/>
            <a:ext cx="1752600" cy="17526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0"/>
          <a:srcRect/>
          <a:stretch>
            <a:fillRect/>
          </a:stretch>
        </p:blipFill>
        <p:spPr bwMode="auto">
          <a:xfrm>
            <a:off x="6705600" y="4953000"/>
            <a:ext cx="1828800" cy="18288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1"/>
          <a:srcRect/>
          <a:stretch>
            <a:fillRect/>
          </a:stretch>
        </p:blipFill>
        <p:spPr bwMode="auto">
          <a:xfrm>
            <a:off x="76200" y="4038600"/>
            <a:ext cx="3048000" cy="2150140"/>
          </a:xfrm>
          <a:prstGeom prst="rect">
            <a:avLst/>
          </a:prstGeom>
          <a:noFill/>
          <a:ln w="9525">
            <a:noFill/>
            <a:miter lim="800000"/>
            <a:headEnd/>
            <a:tailEnd/>
          </a:ln>
          <a:effectLst/>
        </p:spPr>
      </p:pic>
      <p:sp>
        <p:nvSpPr>
          <p:cNvPr id="20" name="TextBox 19"/>
          <p:cNvSpPr txBox="1"/>
          <p:nvPr/>
        </p:nvSpPr>
        <p:spPr>
          <a:xfrm>
            <a:off x="381000" y="5867400"/>
            <a:ext cx="2438400" cy="276999"/>
          </a:xfrm>
          <a:prstGeom prst="rect">
            <a:avLst/>
          </a:prstGeom>
          <a:noFill/>
        </p:spPr>
        <p:txBody>
          <a:bodyPr wrap="square" rtlCol="0">
            <a:spAutoFit/>
          </a:bodyPr>
          <a:lstStyle/>
          <a:p>
            <a:r>
              <a:rPr lang="en-US" sz="1200" dirty="0">
                <a:solidFill>
                  <a:schemeClr val="bg1"/>
                </a:solidFill>
              </a:rPr>
              <a:t>Colliding galaxies reveal </a:t>
            </a:r>
            <a:r>
              <a:rPr lang="en-US" sz="1200" u="sng" dirty="0">
                <a:solidFill>
                  <a:schemeClr val="bg1"/>
                </a:solidFill>
              </a:rPr>
              <a:t>dark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20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20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2000"/>
                                        <p:tgtEl>
                                          <p:spTgt spid="10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20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20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5"/>
                                        </p:tgtEl>
                                        <p:attrNameLst>
                                          <p:attrName>style.visibility</p:attrName>
                                        </p:attrNameLst>
                                      </p:cBhvr>
                                      <p:to>
                                        <p:strVal val="visible"/>
                                      </p:to>
                                    </p:set>
                                    <p:animEffect transition="in" filter="fade">
                                      <p:cBhvr>
                                        <p:cTn id="42" dur="2000"/>
                                        <p:tgtEl>
                                          <p:spTgt spid="10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9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latin typeface="+mj-lt"/>
              </a:rPr>
              <a:t>Unblinded</a:t>
            </a:r>
            <a:r>
              <a:rPr lang="en-US" sz="2800" b="1" dirty="0">
                <a:solidFill>
                  <a:srgbClr val="000000"/>
                </a:solidFill>
                <a:latin typeface="+mj-lt"/>
              </a:rPr>
              <a:t> Upper Limits</a:t>
            </a:r>
          </a:p>
        </p:txBody>
      </p:sp>
      <p:cxnSp>
        <p:nvCxnSpPr>
          <p:cNvPr id="5" name="Straight Connector 4"/>
          <p:cNvCxnSpPr/>
          <p:nvPr/>
        </p:nvCxnSpPr>
        <p:spPr>
          <a:xfrm>
            <a:off x="0" y="990600"/>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987570" y="6487589"/>
            <a:ext cx="2133600" cy="365125"/>
          </a:xfrm>
        </p:spPr>
        <p:txBody>
          <a:bodyPr/>
          <a:lstStyle/>
          <a:p>
            <a:fld id="{2D8A0665-2119-D94F-93AA-861800093DE2}" type="slidenum">
              <a:rPr lang="en-US" smtClean="0"/>
              <a:t>70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05" y="1219200"/>
            <a:ext cx="7923894" cy="4114800"/>
          </a:xfrm>
          <a:prstGeom prst="rect">
            <a:avLst/>
          </a:prstGeom>
          <a:ln w="63500">
            <a:solidFill>
              <a:srgbClr val="800000"/>
            </a:solidFill>
          </a:ln>
          <a:scene3d>
            <a:camera prst="orthographicFront">
              <a:rot lat="0" lon="0" rev="0"/>
            </a:camera>
            <a:lightRig rig="threePt" dir="t"/>
          </a:scene3d>
        </p:spPr>
      </p:pic>
      <p:sp>
        <p:nvSpPr>
          <p:cNvPr id="6" name="TextBox 5"/>
          <p:cNvSpPr txBox="1"/>
          <p:nvPr/>
        </p:nvSpPr>
        <p:spPr>
          <a:xfrm>
            <a:off x="457200" y="5484753"/>
            <a:ext cx="8229600" cy="1220847"/>
          </a:xfrm>
          <a:prstGeom prst="rect">
            <a:avLst/>
          </a:prstGeom>
          <a:noFill/>
        </p:spPr>
        <p:txBody>
          <a:bodyPr wrap="square" rtlCol="0">
            <a:spAutoFit/>
          </a:bodyPr>
          <a:lstStyle/>
          <a:p>
            <a:r>
              <a:rPr lang="en-US" sz="1400" dirty="0"/>
              <a:t>Observed and expected upper limits on the cross section for a narrow-width di-Higgs resonance decaying to four b-jets at 95% confidence level with 17.93 /</a:t>
            </a:r>
            <a:r>
              <a:rPr lang="en-US" sz="1400" dirty="0" err="1"/>
              <a:t>fb</a:t>
            </a:r>
            <a:r>
              <a:rPr lang="en-US" sz="1400" dirty="0"/>
              <a:t> of 8 </a:t>
            </a:r>
            <a:r>
              <a:rPr lang="en-US" sz="1400" dirty="0" err="1"/>
              <a:t>TeV</a:t>
            </a:r>
            <a:r>
              <a:rPr lang="en-US" sz="1400" dirty="0"/>
              <a:t> data computed using the CL</a:t>
            </a:r>
            <a:r>
              <a:rPr lang="en-US" sz="1400" baseline="-25000" dirty="0"/>
              <a:t>s</a:t>
            </a:r>
            <a:r>
              <a:rPr lang="en-US" sz="1400" dirty="0"/>
              <a:t> method.</a:t>
            </a:r>
          </a:p>
          <a:p>
            <a:endParaRPr lang="en-US" sz="1400" baseline="-25000" dirty="0"/>
          </a:p>
          <a:p>
            <a:r>
              <a:rPr lang="en-US" dirty="0"/>
              <a:t>The RS1 </a:t>
            </a:r>
            <a:r>
              <a:rPr lang="en-US" dirty="0" err="1"/>
              <a:t>radion</a:t>
            </a:r>
            <a:r>
              <a:rPr lang="en-US" dirty="0"/>
              <a:t> in WED scenario </a:t>
            </a:r>
            <a:r>
              <a:rPr lang="en-US" dirty="0" err="1"/>
              <a:t>kL</a:t>
            </a:r>
            <a:r>
              <a:rPr lang="en-US" dirty="0"/>
              <a:t> = 35, elementary top, no </a:t>
            </a:r>
            <a:r>
              <a:rPr lang="en-US" dirty="0" err="1"/>
              <a:t>radion</a:t>
            </a:r>
            <a:r>
              <a:rPr lang="en-US" dirty="0"/>
              <a:t>-Higgs mixing with </a:t>
            </a:r>
            <a:br>
              <a:rPr lang="en-US" dirty="0"/>
            </a:br>
            <a:r>
              <a:rPr lang="en-US" dirty="0"/>
              <a:t>Λ</a:t>
            </a:r>
            <a:r>
              <a:rPr lang="en-US" baseline="-25000" dirty="0"/>
              <a:t>R</a:t>
            </a:r>
            <a:r>
              <a:rPr lang="en-US" dirty="0"/>
              <a:t> = 1 </a:t>
            </a:r>
            <a:r>
              <a:rPr lang="en-US" dirty="0" err="1"/>
              <a:t>TeV</a:t>
            </a:r>
            <a:r>
              <a:rPr lang="en-US" dirty="0"/>
              <a:t> is excluded between 300 </a:t>
            </a:r>
            <a:r>
              <a:rPr lang="en-US" dirty="0" err="1"/>
              <a:t>GeV</a:t>
            </a:r>
            <a:r>
              <a:rPr lang="en-US" dirty="0"/>
              <a:t> and 1 </a:t>
            </a:r>
            <a:r>
              <a:rPr lang="en-US" dirty="0" err="1"/>
              <a:t>TeV</a:t>
            </a:r>
            <a:r>
              <a:rPr lang="en-US" dirty="0"/>
              <a:t>.</a:t>
            </a:r>
          </a:p>
        </p:txBody>
      </p:sp>
    </p:spTree>
    <p:extLst>
      <p:ext uri="{BB962C8B-B14F-4D97-AF65-F5344CB8AC3E}">
        <p14:creationId xmlns:p14="http://schemas.microsoft.com/office/powerpoint/2010/main" val="172594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is everything made of?</a:t>
            </a:r>
          </a:p>
        </p:txBody>
      </p:sp>
      <p:sp>
        <p:nvSpPr>
          <p:cNvPr id="7" name="TextBox 6"/>
          <p:cNvSpPr txBox="1"/>
          <p:nvPr/>
        </p:nvSpPr>
        <p:spPr>
          <a:xfrm>
            <a:off x="3048000" y="5459849"/>
            <a:ext cx="3124200" cy="1169551"/>
          </a:xfrm>
          <a:prstGeom prst="rect">
            <a:avLst/>
          </a:prstGeom>
          <a:noFill/>
        </p:spPr>
        <p:txBody>
          <a:bodyPr wrap="square" rtlCol="0">
            <a:spAutoFit/>
          </a:bodyPr>
          <a:lstStyle/>
          <a:p>
            <a:r>
              <a:rPr lang="en-US" sz="1400" i="1" dirty="0"/>
              <a:t>By convention there is </a:t>
            </a:r>
            <a:r>
              <a:rPr lang="en-US" sz="1400" i="1" dirty="0" err="1"/>
              <a:t>colour</a:t>
            </a:r>
            <a:r>
              <a:rPr lang="en-US" sz="1400" i="1" dirty="0"/>
              <a:t>,</a:t>
            </a:r>
          </a:p>
          <a:p>
            <a:r>
              <a:rPr lang="en-US" sz="1400" i="1" dirty="0"/>
              <a:t>By convention sweetness,</a:t>
            </a:r>
          </a:p>
          <a:p>
            <a:r>
              <a:rPr lang="en-US" sz="1400" i="1" dirty="0"/>
              <a:t>By convention bitterness,</a:t>
            </a:r>
          </a:p>
          <a:p>
            <a:r>
              <a:rPr lang="en-US" sz="1400" i="1" dirty="0"/>
              <a:t>But in reality there are atoms and space.</a:t>
            </a:r>
          </a:p>
          <a:p>
            <a:pPr algn="r"/>
            <a:r>
              <a:rPr lang="en-US" sz="1400" dirty="0"/>
              <a:t>- Democritus (400 B.C.)</a:t>
            </a:r>
          </a:p>
        </p:txBody>
      </p:sp>
      <p:pic>
        <p:nvPicPr>
          <p:cNvPr id="2051" name="Picture 3"/>
          <p:cNvPicPr>
            <a:picLocks noChangeAspect="1" noChangeArrowheads="1"/>
          </p:cNvPicPr>
          <p:nvPr/>
        </p:nvPicPr>
        <p:blipFill>
          <a:blip r:embed="rId3"/>
          <a:srcRect/>
          <a:stretch>
            <a:fillRect/>
          </a:stretch>
        </p:blipFill>
        <p:spPr bwMode="auto">
          <a:xfrm>
            <a:off x="5848350" y="1638300"/>
            <a:ext cx="2381250" cy="32385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066800" y="962025"/>
            <a:ext cx="4324350" cy="429577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00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What is everything made of?</a:t>
            </a:r>
          </a:p>
        </p:txBody>
      </p:sp>
      <p:sp>
        <p:nvSpPr>
          <p:cNvPr id="4" name="Oval 3"/>
          <p:cNvSpPr/>
          <p:nvPr/>
        </p:nvSpPr>
        <p:spPr>
          <a:xfrm>
            <a:off x="2743200" y="5334000"/>
            <a:ext cx="914400" cy="838200"/>
          </a:xfrm>
          <a:prstGeom prst="ellips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Down</a:t>
            </a:r>
          </a:p>
          <a:p>
            <a:pPr algn="ctr"/>
            <a:r>
              <a:rPr lang="en-US" sz="900" dirty="0"/>
              <a:t>~5 </a:t>
            </a:r>
            <a:r>
              <a:rPr lang="en-US" sz="900" dirty="0" err="1"/>
              <a:t>MeV</a:t>
            </a:r>
            <a:endParaRPr lang="en-US" sz="900" dirty="0"/>
          </a:p>
        </p:txBody>
      </p:sp>
      <p:sp>
        <p:nvSpPr>
          <p:cNvPr id="5" name="Oval 4"/>
          <p:cNvSpPr/>
          <p:nvPr/>
        </p:nvSpPr>
        <p:spPr>
          <a:xfrm>
            <a:off x="2743200" y="4343400"/>
            <a:ext cx="914400" cy="838200"/>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Up</a:t>
            </a:r>
          </a:p>
          <a:p>
            <a:pPr algn="ctr"/>
            <a:r>
              <a:rPr lang="en-US" sz="900" dirty="0">
                <a:solidFill>
                  <a:schemeClr val="tx1"/>
                </a:solidFill>
              </a:rPr>
              <a:t>~3 </a:t>
            </a:r>
            <a:r>
              <a:rPr lang="en-US" sz="900" dirty="0" err="1">
                <a:solidFill>
                  <a:schemeClr val="tx1"/>
                </a:solidFill>
              </a:rPr>
              <a:t>MeV</a:t>
            </a:r>
            <a:endParaRPr lang="en-US" sz="900" dirty="0">
              <a:solidFill>
                <a:schemeClr val="tx1"/>
              </a:solidFill>
            </a:endParaRPr>
          </a:p>
        </p:txBody>
      </p:sp>
      <p:sp>
        <p:nvSpPr>
          <p:cNvPr id="6" name="Oval 5"/>
          <p:cNvSpPr/>
          <p:nvPr/>
        </p:nvSpPr>
        <p:spPr>
          <a:xfrm>
            <a:off x="4572000" y="4343400"/>
            <a:ext cx="914400" cy="838200"/>
          </a:xfrm>
          <a:prstGeom prst="ellips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Charm</a:t>
            </a:r>
          </a:p>
          <a:p>
            <a:pPr algn="ctr"/>
            <a:r>
              <a:rPr lang="en-US" sz="900" dirty="0">
                <a:solidFill>
                  <a:schemeClr val="tx1"/>
                </a:solidFill>
              </a:rPr>
              <a:t>1.5 </a:t>
            </a:r>
            <a:r>
              <a:rPr lang="en-US" sz="900" dirty="0" err="1">
                <a:solidFill>
                  <a:schemeClr val="tx1"/>
                </a:solidFill>
              </a:rPr>
              <a:t>GeV</a:t>
            </a:r>
            <a:endParaRPr lang="en-US" sz="900" dirty="0">
              <a:solidFill>
                <a:schemeClr val="tx1"/>
              </a:solidFill>
            </a:endParaRPr>
          </a:p>
        </p:txBody>
      </p:sp>
      <p:sp>
        <p:nvSpPr>
          <p:cNvPr id="7" name="Oval 6"/>
          <p:cNvSpPr/>
          <p:nvPr/>
        </p:nvSpPr>
        <p:spPr>
          <a:xfrm>
            <a:off x="4572000" y="5334000"/>
            <a:ext cx="914400" cy="838200"/>
          </a:xfrm>
          <a:prstGeom prst="ellips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Strange</a:t>
            </a:r>
          </a:p>
          <a:p>
            <a:pPr algn="ctr"/>
            <a:r>
              <a:rPr lang="en-US" sz="900" dirty="0">
                <a:solidFill>
                  <a:schemeClr val="bg1"/>
                </a:solidFill>
              </a:rPr>
              <a:t>100 </a:t>
            </a:r>
            <a:r>
              <a:rPr lang="en-US" sz="900" dirty="0" err="1">
                <a:solidFill>
                  <a:schemeClr val="bg1"/>
                </a:solidFill>
              </a:rPr>
              <a:t>MeV</a:t>
            </a:r>
            <a:endParaRPr lang="en-US" sz="900" dirty="0">
              <a:solidFill>
                <a:schemeClr val="bg1"/>
              </a:solidFill>
            </a:endParaRPr>
          </a:p>
        </p:txBody>
      </p:sp>
      <p:sp>
        <p:nvSpPr>
          <p:cNvPr id="8" name="Oval 7"/>
          <p:cNvSpPr/>
          <p:nvPr/>
        </p:nvSpPr>
        <p:spPr>
          <a:xfrm>
            <a:off x="6400800" y="4343400"/>
            <a:ext cx="914400" cy="838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Top</a:t>
            </a:r>
          </a:p>
          <a:p>
            <a:pPr algn="ctr"/>
            <a:r>
              <a:rPr lang="en-US" sz="900" dirty="0">
                <a:solidFill>
                  <a:schemeClr val="bg1"/>
                </a:solidFill>
              </a:rPr>
              <a:t>173 </a:t>
            </a:r>
            <a:r>
              <a:rPr lang="en-US" sz="900" dirty="0" err="1">
                <a:solidFill>
                  <a:schemeClr val="bg1"/>
                </a:solidFill>
              </a:rPr>
              <a:t>GeV</a:t>
            </a:r>
            <a:endParaRPr lang="en-US" sz="900" dirty="0">
              <a:solidFill>
                <a:schemeClr val="bg1"/>
              </a:solidFill>
            </a:endParaRPr>
          </a:p>
        </p:txBody>
      </p:sp>
      <p:sp>
        <p:nvSpPr>
          <p:cNvPr id="9" name="Oval 8"/>
          <p:cNvSpPr/>
          <p:nvPr/>
        </p:nvSpPr>
        <p:spPr>
          <a:xfrm>
            <a:off x="6400800" y="5334000"/>
            <a:ext cx="914400" cy="838200"/>
          </a:xfrm>
          <a:prstGeom prst="ellips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Bottom</a:t>
            </a:r>
          </a:p>
          <a:p>
            <a:pPr algn="ctr"/>
            <a:r>
              <a:rPr lang="en-US" sz="900" dirty="0">
                <a:solidFill>
                  <a:schemeClr val="bg1"/>
                </a:solidFill>
              </a:rPr>
              <a:t>4.2 </a:t>
            </a:r>
            <a:r>
              <a:rPr lang="en-US" sz="900" dirty="0" err="1">
                <a:solidFill>
                  <a:schemeClr val="bg1"/>
                </a:solidFill>
              </a:rPr>
              <a:t>GeV</a:t>
            </a:r>
            <a:endParaRPr lang="en-US" sz="900" dirty="0">
              <a:solidFill>
                <a:schemeClr val="bg1"/>
              </a:solidFill>
            </a:endParaRPr>
          </a:p>
        </p:txBody>
      </p:sp>
      <p:sp>
        <p:nvSpPr>
          <p:cNvPr id="10" name="Oval 9"/>
          <p:cNvSpPr/>
          <p:nvPr/>
        </p:nvSpPr>
        <p:spPr>
          <a:xfrm>
            <a:off x="2743200" y="1600200"/>
            <a:ext cx="914400" cy="838200"/>
          </a:xfrm>
          <a:prstGeom prst="ellips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Electron</a:t>
            </a:r>
          </a:p>
          <a:p>
            <a:pPr algn="ctr"/>
            <a:r>
              <a:rPr lang="en-US" sz="900" dirty="0">
                <a:solidFill>
                  <a:schemeClr val="tx1"/>
                </a:solidFill>
              </a:rPr>
              <a:t>0.5 </a:t>
            </a:r>
            <a:r>
              <a:rPr lang="en-US" sz="900" dirty="0" err="1">
                <a:solidFill>
                  <a:schemeClr val="tx1"/>
                </a:solidFill>
              </a:rPr>
              <a:t>MeV</a:t>
            </a:r>
            <a:endParaRPr lang="en-US" sz="900" dirty="0">
              <a:solidFill>
                <a:schemeClr val="tx1"/>
              </a:solidFill>
            </a:endParaRPr>
          </a:p>
        </p:txBody>
      </p:sp>
      <p:sp>
        <p:nvSpPr>
          <p:cNvPr id="11" name="Oval 10"/>
          <p:cNvSpPr/>
          <p:nvPr/>
        </p:nvSpPr>
        <p:spPr>
          <a:xfrm>
            <a:off x="2743200" y="2590800"/>
            <a:ext cx="914400" cy="838200"/>
          </a:xfrm>
          <a:prstGeom prst="ellips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Electron</a:t>
            </a:r>
          </a:p>
          <a:p>
            <a:pPr algn="ctr"/>
            <a:r>
              <a:rPr lang="en-US" sz="900" dirty="0">
                <a:solidFill>
                  <a:schemeClr val="tx1"/>
                </a:solidFill>
              </a:rPr>
              <a:t>Neutrino</a:t>
            </a:r>
          </a:p>
        </p:txBody>
      </p:sp>
      <p:sp>
        <p:nvSpPr>
          <p:cNvPr id="12" name="Oval 11"/>
          <p:cNvSpPr/>
          <p:nvPr/>
        </p:nvSpPr>
        <p:spPr>
          <a:xfrm>
            <a:off x="4572000" y="1600200"/>
            <a:ext cx="914400" cy="838200"/>
          </a:xfrm>
          <a:prstGeom prst="ellips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Muon</a:t>
            </a:r>
          </a:p>
          <a:p>
            <a:pPr algn="ctr"/>
            <a:r>
              <a:rPr lang="en-US" sz="900" dirty="0">
                <a:solidFill>
                  <a:schemeClr val="bg1"/>
                </a:solidFill>
              </a:rPr>
              <a:t>106 </a:t>
            </a:r>
            <a:r>
              <a:rPr lang="en-US" sz="900" dirty="0" err="1">
                <a:solidFill>
                  <a:schemeClr val="bg1"/>
                </a:solidFill>
              </a:rPr>
              <a:t>MeV</a:t>
            </a:r>
            <a:endParaRPr lang="en-US" sz="900" dirty="0">
              <a:solidFill>
                <a:schemeClr val="bg1"/>
              </a:solidFill>
            </a:endParaRPr>
          </a:p>
        </p:txBody>
      </p:sp>
      <p:sp>
        <p:nvSpPr>
          <p:cNvPr id="13" name="Oval 12"/>
          <p:cNvSpPr/>
          <p:nvPr/>
        </p:nvSpPr>
        <p:spPr>
          <a:xfrm>
            <a:off x="4572000" y="2590800"/>
            <a:ext cx="914400" cy="838200"/>
          </a:xfrm>
          <a:prstGeom prst="ellips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Muon</a:t>
            </a:r>
          </a:p>
          <a:p>
            <a:pPr algn="ctr"/>
            <a:r>
              <a:rPr lang="en-US" sz="900" dirty="0">
                <a:solidFill>
                  <a:schemeClr val="tx1"/>
                </a:solidFill>
              </a:rPr>
              <a:t>Neutrino</a:t>
            </a:r>
          </a:p>
        </p:txBody>
      </p:sp>
      <p:sp>
        <p:nvSpPr>
          <p:cNvPr id="14" name="Oval 13"/>
          <p:cNvSpPr/>
          <p:nvPr/>
        </p:nvSpPr>
        <p:spPr>
          <a:xfrm>
            <a:off x="6400800" y="1600200"/>
            <a:ext cx="914400" cy="838200"/>
          </a:xfrm>
          <a:prstGeom prst="ellipse">
            <a:avLst/>
          </a:prstGeom>
          <a:blipFill>
            <a:blip r:embed="rId1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rPr>
              <a:t>Tau</a:t>
            </a:r>
          </a:p>
          <a:p>
            <a:pPr algn="ctr"/>
            <a:r>
              <a:rPr lang="en-US" sz="900" dirty="0">
                <a:solidFill>
                  <a:schemeClr val="bg1"/>
                </a:solidFill>
              </a:rPr>
              <a:t>1.8 </a:t>
            </a:r>
            <a:r>
              <a:rPr lang="en-US" sz="900" dirty="0" err="1">
                <a:solidFill>
                  <a:schemeClr val="bg1"/>
                </a:solidFill>
              </a:rPr>
              <a:t>GeV</a:t>
            </a:r>
            <a:endParaRPr lang="en-US" sz="900" dirty="0">
              <a:solidFill>
                <a:schemeClr val="bg1"/>
              </a:solidFill>
            </a:endParaRPr>
          </a:p>
        </p:txBody>
      </p:sp>
      <p:sp>
        <p:nvSpPr>
          <p:cNvPr id="15" name="Oval 14"/>
          <p:cNvSpPr/>
          <p:nvPr/>
        </p:nvSpPr>
        <p:spPr>
          <a:xfrm>
            <a:off x="6400800" y="2590800"/>
            <a:ext cx="914400" cy="838200"/>
          </a:xfrm>
          <a:prstGeom prst="ellips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Tau</a:t>
            </a:r>
          </a:p>
          <a:p>
            <a:pPr algn="ctr"/>
            <a:r>
              <a:rPr lang="en-US" sz="900" dirty="0">
                <a:solidFill>
                  <a:schemeClr val="tx1"/>
                </a:solidFill>
              </a:rPr>
              <a:t>Neutrino</a:t>
            </a:r>
          </a:p>
        </p:txBody>
      </p:sp>
      <p:sp>
        <p:nvSpPr>
          <p:cNvPr id="16" name="TextBox 15"/>
          <p:cNvSpPr txBox="1"/>
          <p:nvPr/>
        </p:nvSpPr>
        <p:spPr>
          <a:xfrm>
            <a:off x="2362200" y="1887379"/>
            <a:ext cx="457200" cy="230832"/>
          </a:xfrm>
          <a:prstGeom prst="rect">
            <a:avLst/>
          </a:prstGeom>
          <a:noFill/>
        </p:spPr>
        <p:txBody>
          <a:bodyPr wrap="square" rtlCol="0">
            <a:spAutoFit/>
          </a:bodyPr>
          <a:lstStyle/>
          <a:p>
            <a:r>
              <a:rPr lang="en-US" sz="900" i="1" dirty="0"/>
              <a:t>1897</a:t>
            </a:r>
          </a:p>
        </p:txBody>
      </p:sp>
      <p:sp>
        <p:nvSpPr>
          <p:cNvPr id="17" name="TextBox 16"/>
          <p:cNvSpPr txBox="1"/>
          <p:nvPr/>
        </p:nvSpPr>
        <p:spPr>
          <a:xfrm>
            <a:off x="2362200" y="4630579"/>
            <a:ext cx="457200" cy="230832"/>
          </a:xfrm>
          <a:prstGeom prst="rect">
            <a:avLst/>
          </a:prstGeom>
          <a:noFill/>
        </p:spPr>
        <p:txBody>
          <a:bodyPr wrap="square" rtlCol="0">
            <a:spAutoFit/>
          </a:bodyPr>
          <a:lstStyle/>
          <a:p>
            <a:r>
              <a:rPr lang="en-US" sz="900" i="1" dirty="0"/>
              <a:t>1967</a:t>
            </a:r>
          </a:p>
        </p:txBody>
      </p:sp>
      <p:sp>
        <p:nvSpPr>
          <p:cNvPr id="18" name="TextBox 17"/>
          <p:cNvSpPr txBox="1"/>
          <p:nvPr/>
        </p:nvSpPr>
        <p:spPr>
          <a:xfrm>
            <a:off x="2362200" y="5621179"/>
            <a:ext cx="457200" cy="230832"/>
          </a:xfrm>
          <a:prstGeom prst="rect">
            <a:avLst/>
          </a:prstGeom>
          <a:noFill/>
        </p:spPr>
        <p:txBody>
          <a:bodyPr wrap="square" rtlCol="0">
            <a:spAutoFit/>
          </a:bodyPr>
          <a:lstStyle/>
          <a:p>
            <a:r>
              <a:rPr lang="en-US" sz="900" i="1" dirty="0"/>
              <a:t>1967</a:t>
            </a:r>
          </a:p>
        </p:txBody>
      </p:sp>
      <p:sp>
        <p:nvSpPr>
          <p:cNvPr id="19" name="TextBox 18"/>
          <p:cNvSpPr txBox="1"/>
          <p:nvPr/>
        </p:nvSpPr>
        <p:spPr>
          <a:xfrm>
            <a:off x="4191000" y="1887379"/>
            <a:ext cx="457200" cy="230832"/>
          </a:xfrm>
          <a:prstGeom prst="rect">
            <a:avLst/>
          </a:prstGeom>
          <a:noFill/>
        </p:spPr>
        <p:txBody>
          <a:bodyPr wrap="square" rtlCol="0">
            <a:spAutoFit/>
          </a:bodyPr>
          <a:lstStyle/>
          <a:p>
            <a:r>
              <a:rPr lang="en-US" sz="900" i="1" dirty="0"/>
              <a:t>1936</a:t>
            </a:r>
          </a:p>
        </p:txBody>
      </p:sp>
      <p:sp>
        <p:nvSpPr>
          <p:cNvPr id="20" name="TextBox 19"/>
          <p:cNvSpPr txBox="1"/>
          <p:nvPr/>
        </p:nvSpPr>
        <p:spPr>
          <a:xfrm>
            <a:off x="6019800" y="1887379"/>
            <a:ext cx="457200" cy="230832"/>
          </a:xfrm>
          <a:prstGeom prst="rect">
            <a:avLst/>
          </a:prstGeom>
          <a:noFill/>
        </p:spPr>
        <p:txBody>
          <a:bodyPr wrap="square" rtlCol="0">
            <a:spAutoFit/>
          </a:bodyPr>
          <a:lstStyle/>
          <a:p>
            <a:r>
              <a:rPr lang="en-US" sz="900" i="1" dirty="0"/>
              <a:t>1974</a:t>
            </a:r>
          </a:p>
        </p:txBody>
      </p:sp>
      <p:sp>
        <p:nvSpPr>
          <p:cNvPr id="21" name="TextBox 20"/>
          <p:cNvSpPr txBox="1"/>
          <p:nvPr/>
        </p:nvSpPr>
        <p:spPr>
          <a:xfrm>
            <a:off x="4191000" y="2819400"/>
            <a:ext cx="457200" cy="230832"/>
          </a:xfrm>
          <a:prstGeom prst="rect">
            <a:avLst/>
          </a:prstGeom>
          <a:noFill/>
        </p:spPr>
        <p:txBody>
          <a:bodyPr wrap="square" rtlCol="0">
            <a:spAutoFit/>
          </a:bodyPr>
          <a:lstStyle/>
          <a:p>
            <a:r>
              <a:rPr lang="en-US" sz="900" i="1" dirty="0"/>
              <a:t>1962</a:t>
            </a:r>
          </a:p>
        </p:txBody>
      </p:sp>
      <p:sp>
        <p:nvSpPr>
          <p:cNvPr id="22" name="TextBox 21"/>
          <p:cNvSpPr txBox="1"/>
          <p:nvPr/>
        </p:nvSpPr>
        <p:spPr>
          <a:xfrm>
            <a:off x="2362200" y="2819400"/>
            <a:ext cx="457200" cy="230832"/>
          </a:xfrm>
          <a:prstGeom prst="rect">
            <a:avLst/>
          </a:prstGeom>
          <a:noFill/>
        </p:spPr>
        <p:txBody>
          <a:bodyPr wrap="square" rtlCol="0">
            <a:spAutoFit/>
          </a:bodyPr>
          <a:lstStyle/>
          <a:p>
            <a:r>
              <a:rPr lang="en-US" sz="900" i="1" dirty="0"/>
              <a:t>1956</a:t>
            </a:r>
          </a:p>
        </p:txBody>
      </p:sp>
      <p:sp>
        <p:nvSpPr>
          <p:cNvPr id="23" name="TextBox 22"/>
          <p:cNvSpPr txBox="1"/>
          <p:nvPr/>
        </p:nvSpPr>
        <p:spPr>
          <a:xfrm>
            <a:off x="6019800" y="2877979"/>
            <a:ext cx="457200" cy="230832"/>
          </a:xfrm>
          <a:prstGeom prst="rect">
            <a:avLst/>
          </a:prstGeom>
          <a:noFill/>
        </p:spPr>
        <p:txBody>
          <a:bodyPr wrap="square" rtlCol="0">
            <a:spAutoFit/>
          </a:bodyPr>
          <a:lstStyle/>
          <a:p>
            <a:r>
              <a:rPr lang="en-US" sz="900" i="1" dirty="0"/>
              <a:t>2000</a:t>
            </a:r>
          </a:p>
        </p:txBody>
      </p:sp>
      <p:sp>
        <p:nvSpPr>
          <p:cNvPr id="24" name="TextBox 23"/>
          <p:cNvSpPr txBox="1"/>
          <p:nvPr/>
        </p:nvSpPr>
        <p:spPr>
          <a:xfrm>
            <a:off x="4191000" y="4630579"/>
            <a:ext cx="457200" cy="230832"/>
          </a:xfrm>
          <a:prstGeom prst="rect">
            <a:avLst/>
          </a:prstGeom>
          <a:noFill/>
        </p:spPr>
        <p:txBody>
          <a:bodyPr wrap="square" rtlCol="0">
            <a:spAutoFit/>
          </a:bodyPr>
          <a:lstStyle/>
          <a:p>
            <a:r>
              <a:rPr lang="en-US" sz="900" i="1" dirty="0"/>
              <a:t>1974</a:t>
            </a:r>
          </a:p>
        </p:txBody>
      </p:sp>
      <p:sp>
        <p:nvSpPr>
          <p:cNvPr id="25" name="TextBox 24"/>
          <p:cNvSpPr txBox="1"/>
          <p:nvPr/>
        </p:nvSpPr>
        <p:spPr>
          <a:xfrm>
            <a:off x="4191000" y="5621179"/>
            <a:ext cx="457200" cy="230832"/>
          </a:xfrm>
          <a:prstGeom prst="rect">
            <a:avLst/>
          </a:prstGeom>
          <a:noFill/>
        </p:spPr>
        <p:txBody>
          <a:bodyPr wrap="square" rtlCol="0">
            <a:spAutoFit/>
          </a:bodyPr>
          <a:lstStyle/>
          <a:p>
            <a:r>
              <a:rPr lang="en-US" sz="900" i="1" dirty="0"/>
              <a:t>1964</a:t>
            </a:r>
          </a:p>
        </p:txBody>
      </p:sp>
      <p:sp>
        <p:nvSpPr>
          <p:cNvPr id="26" name="TextBox 25"/>
          <p:cNvSpPr txBox="1"/>
          <p:nvPr/>
        </p:nvSpPr>
        <p:spPr>
          <a:xfrm>
            <a:off x="6019800" y="4630579"/>
            <a:ext cx="457200" cy="230832"/>
          </a:xfrm>
          <a:prstGeom prst="rect">
            <a:avLst/>
          </a:prstGeom>
          <a:noFill/>
        </p:spPr>
        <p:txBody>
          <a:bodyPr wrap="square" rtlCol="0">
            <a:spAutoFit/>
          </a:bodyPr>
          <a:lstStyle/>
          <a:p>
            <a:r>
              <a:rPr lang="en-US" sz="900" i="1" dirty="0"/>
              <a:t>1995</a:t>
            </a:r>
          </a:p>
        </p:txBody>
      </p:sp>
      <p:sp>
        <p:nvSpPr>
          <p:cNvPr id="27" name="TextBox 26"/>
          <p:cNvSpPr txBox="1"/>
          <p:nvPr/>
        </p:nvSpPr>
        <p:spPr>
          <a:xfrm>
            <a:off x="6019800" y="5621179"/>
            <a:ext cx="457200" cy="230832"/>
          </a:xfrm>
          <a:prstGeom prst="rect">
            <a:avLst/>
          </a:prstGeom>
          <a:noFill/>
        </p:spPr>
        <p:txBody>
          <a:bodyPr wrap="square" rtlCol="0">
            <a:spAutoFit/>
          </a:bodyPr>
          <a:lstStyle/>
          <a:p>
            <a:r>
              <a:rPr lang="en-US" sz="900" i="1" dirty="0"/>
              <a:t>1977</a:t>
            </a:r>
          </a:p>
        </p:txBody>
      </p:sp>
      <p:sp>
        <p:nvSpPr>
          <p:cNvPr id="28" name="Left Brace 27"/>
          <p:cNvSpPr/>
          <p:nvPr/>
        </p:nvSpPr>
        <p:spPr>
          <a:xfrm>
            <a:off x="1295400" y="1600200"/>
            <a:ext cx="685800" cy="1752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Left Brace 28"/>
          <p:cNvSpPr/>
          <p:nvPr/>
        </p:nvSpPr>
        <p:spPr>
          <a:xfrm>
            <a:off x="1295400" y="4343400"/>
            <a:ext cx="685800" cy="1752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457200" y="5029200"/>
            <a:ext cx="1066800" cy="381000"/>
          </a:xfrm>
          <a:prstGeom prst="rect">
            <a:avLst/>
          </a:prstGeom>
          <a:noFill/>
        </p:spPr>
        <p:txBody>
          <a:bodyPr wrap="square" rtlCol="0">
            <a:spAutoFit/>
          </a:bodyPr>
          <a:lstStyle/>
          <a:p>
            <a:r>
              <a:rPr lang="en-US" dirty="0"/>
              <a:t>Quarks</a:t>
            </a:r>
          </a:p>
        </p:txBody>
      </p:sp>
      <p:sp>
        <p:nvSpPr>
          <p:cNvPr id="31" name="TextBox 30"/>
          <p:cNvSpPr txBox="1"/>
          <p:nvPr/>
        </p:nvSpPr>
        <p:spPr>
          <a:xfrm>
            <a:off x="381000" y="2286000"/>
            <a:ext cx="1066800" cy="381000"/>
          </a:xfrm>
          <a:prstGeom prst="rect">
            <a:avLst/>
          </a:prstGeom>
          <a:noFill/>
        </p:spPr>
        <p:txBody>
          <a:bodyPr wrap="square" rtlCol="0">
            <a:spAutoFit/>
          </a:bodyPr>
          <a:lstStyle/>
          <a:p>
            <a:r>
              <a:rPr lang="en-US" dirty="0"/>
              <a:t>Leptons</a:t>
            </a:r>
          </a:p>
        </p:txBody>
      </p:sp>
      <p:sp>
        <p:nvSpPr>
          <p:cNvPr id="32" name="Left Brace 31"/>
          <p:cNvSpPr/>
          <p:nvPr/>
        </p:nvSpPr>
        <p:spPr>
          <a:xfrm rot="5400000">
            <a:off x="4800600" y="-990600"/>
            <a:ext cx="457200" cy="457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3124200" y="762000"/>
            <a:ext cx="4114800" cy="381000"/>
          </a:xfrm>
          <a:prstGeom prst="rect">
            <a:avLst/>
          </a:prstGeom>
          <a:noFill/>
        </p:spPr>
        <p:txBody>
          <a:bodyPr wrap="square" rtlCol="0">
            <a:spAutoFit/>
          </a:bodyPr>
          <a:lstStyle/>
          <a:p>
            <a:r>
              <a:rPr lang="en-US" dirty="0"/>
              <a:t>Why 3 generations? No one really knows!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2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0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00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20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2000"/>
                                        <p:tgtEl>
                                          <p:spTgt spid="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2000"/>
                                        <p:tgtEl>
                                          <p:spTgt spid="1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2000"/>
                                        <p:tgtEl>
                                          <p:spTgt spid="2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20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2000"/>
                                        <p:tgtEl>
                                          <p:spTgt spid="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2000"/>
                                        <p:tgtEl>
                                          <p:spTgt spid="2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20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2000"/>
                                        <p:tgtEl>
                                          <p:spTgt spid="3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p:bldP spid="27" grpId="0"/>
      <p:bldP spid="28" grpId="0" animBg="1"/>
      <p:bldP spid="29" grpId="0" animBg="1"/>
      <p:bldP spid="30" grpId="0"/>
      <p:bldP spid="31" grpId="0"/>
      <p:bldP spid="32" grpId="0" animBg="1"/>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5954</TotalTime>
  <Words>4069</Words>
  <Application>Microsoft Macintosh PowerPoint</Application>
  <PresentationFormat>On-screen Show (4:3)</PresentationFormat>
  <Paragraphs>629</Paragraphs>
  <Slides>70</Slides>
  <Notes>70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ＭＳ Ｐゴシック</vt:lpstr>
      <vt:lpstr>Arial</vt:lpstr>
      <vt:lpstr>Calibri</vt:lpstr>
      <vt:lpstr>Papyrus</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up with the Large Hadron Collider?</dc:title>
  <dc:creator/>
  <cp:lastModifiedBy>Souvik Das</cp:lastModifiedBy>
  <cp:revision>325</cp:revision>
  <dcterms:created xsi:type="dcterms:W3CDTF">2006-08-16T00:00:00Z</dcterms:created>
  <dcterms:modified xsi:type="dcterms:W3CDTF">2018-11-08T18:03:28Z</dcterms:modified>
</cp:coreProperties>
</file>